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256" r:id="rId2"/>
    <p:sldId id="284" r:id="rId3"/>
    <p:sldId id="260" r:id="rId4"/>
    <p:sldId id="261" r:id="rId5"/>
    <p:sldId id="326" r:id="rId6"/>
    <p:sldId id="287" r:id="rId7"/>
    <p:sldId id="288" r:id="rId8"/>
    <p:sldId id="290" r:id="rId9"/>
    <p:sldId id="271" r:id="rId10"/>
    <p:sldId id="272" r:id="rId11"/>
    <p:sldId id="274" r:id="rId12"/>
    <p:sldId id="275" r:id="rId13"/>
    <p:sldId id="276" r:id="rId14"/>
    <p:sldId id="292" r:id="rId15"/>
    <p:sldId id="293" r:id="rId16"/>
    <p:sldId id="294" r:id="rId17"/>
    <p:sldId id="295" r:id="rId18"/>
    <p:sldId id="296" r:id="rId19"/>
    <p:sldId id="259" r:id="rId20"/>
    <p:sldId id="262" r:id="rId21"/>
    <p:sldId id="264" r:id="rId22"/>
    <p:sldId id="265" r:id="rId23"/>
    <p:sldId id="267" r:id="rId24"/>
    <p:sldId id="277" r:id="rId25"/>
    <p:sldId id="257" r:id="rId26"/>
    <p:sldId id="280" r:id="rId27"/>
    <p:sldId id="279" r:id="rId28"/>
    <p:sldId id="322" r:id="rId29"/>
    <p:sldId id="331" r:id="rId30"/>
    <p:sldId id="281" r:id="rId31"/>
    <p:sldId id="282" r:id="rId32"/>
    <p:sldId id="297" r:id="rId33"/>
    <p:sldId id="332" r:id="rId34"/>
    <p:sldId id="298" r:id="rId35"/>
    <p:sldId id="323" r:id="rId36"/>
    <p:sldId id="324" r:id="rId37"/>
    <p:sldId id="325" r:id="rId38"/>
    <p:sldId id="335" r:id="rId39"/>
    <p:sldId id="327" r:id="rId40"/>
    <p:sldId id="303" r:id="rId41"/>
    <p:sldId id="301" r:id="rId42"/>
    <p:sldId id="342" r:id="rId43"/>
    <p:sldId id="337" r:id="rId44"/>
    <p:sldId id="346" r:id="rId45"/>
    <p:sldId id="340" r:id="rId46"/>
    <p:sldId id="347" r:id="rId47"/>
    <p:sldId id="348" r:id="rId48"/>
    <p:sldId id="305" r:id="rId49"/>
    <p:sldId id="306" r:id="rId50"/>
    <p:sldId id="307" r:id="rId51"/>
    <p:sldId id="320" r:id="rId52"/>
    <p:sldId id="333" r:id="rId53"/>
    <p:sldId id="310" r:id="rId54"/>
    <p:sldId id="329" r:id="rId55"/>
    <p:sldId id="311" r:id="rId56"/>
    <p:sldId id="312" r:id="rId57"/>
    <p:sldId id="330" r:id="rId58"/>
    <p:sldId id="315" r:id="rId59"/>
    <p:sldId id="316" r:id="rId60"/>
    <p:sldId id="317" r:id="rId61"/>
    <p:sldId id="318" r:id="rId62"/>
    <p:sldId id="319" r:id="rId63"/>
    <p:sldId id="266" r:id="rId6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4"/>
    <p:restoredTop sz="64863"/>
  </p:normalViewPr>
  <p:slideViewPr>
    <p:cSldViewPr snapToGrid="0" snapToObjects="1">
      <p:cViewPr varScale="1">
        <p:scale>
          <a:sx n="130" d="100"/>
          <a:sy n="130" d="100"/>
        </p:scale>
        <p:origin x="16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E2389-DCDA-F84E-8A76-2BEBE63DC886}" type="datetimeFigureOut">
              <a:rPr lang="en-US" smtClean="0"/>
              <a:t>9/18/18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31835-D081-3E41-BDE4-8352EE47434F}" type="slidenum">
              <a:rPr lang="en-US" smtClean="0"/>
              <a:t>‹#›</a:t>
            </a:fld>
            <a:endParaRPr lang="en-US"/>
          </a:p>
        </p:txBody>
      </p:sp>
    </p:spTree>
    <p:extLst>
      <p:ext uri="{BB962C8B-B14F-4D97-AF65-F5344CB8AC3E}">
        <p14:creationId xmlns:p14="http://schemas.microsoft.com/office/powerpoint/2010/main" val="75344481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ed.com/talks/daniel_wolpert_the_real_reason_for_brains/transcript?language=e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enzu.com/how-to-start-and-write-a-diary"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apple-wikipedia-api://en.wikipedia.org/wiki/Help:IPA/English"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n.wikipedia.org/wiki/Sentient_being_(Buddhis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127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eae4fb9b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eae4fb9b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Because we always want more. We easily get used to all of the money, cars, houses, wealth and start to want more and more. </a:t>
            </a:r>
            <a:r>
              <a:rPr lang="en" dirty="0">
                <a:solidFill>
                  <a:schemeClr val="dk2"/>
                </a:solidFill>
              </a:rPr>
              <a:t>Yes money and toys make us feel joy, but soon after that this feeling is gone.</a:t>
            </a:r>
            <a:endParaRPr dirty="0"/>
          </a:p>
        </p:txBody>
      </p:sp>
    </p:spTree>
    <p:extLst>
      <p:ext uri="{BB962C8B-B14F-4D97-AF65-F5344CB8AC3E}">
        <p14:creationId xmlns:p14="http://schemas.microsoft.com/office/powerpoint/2010/main" val="37437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fa20ea1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fa20ea1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many of you know this guy?</a:t>
            </a:r>
          </a:p>
          <a:p>
            <a:pPr marL="0" lvl="0" indent="0" algn="l" rtl="0">
              <a:spcBef>
                <a:spcPts val="0"/>
              </a:spcBef>
              <a:spcAft>
                <a:spcPts val="0"/>
              </a:spcAft>
              <a:buNone/>
            </a:pPr>
            <a:r>
              <a:rPr lang="en" dirty="0"/>
              <a:t>This is Nick Vujicic. Australian tetra-</a:t>
            </a:r>
            <a:r>
              <a:rPr lang="en" dirty="0" err="1"/>
              <a:t>amelia</a:t>
            </a:r>
            <a:r>
              <a:rPr lang="en" dirty="0"/>
              <a:t> syndrome. One of if not the very best motivational speakers. He once said something that still resonates in my head.</a:t>
            </a:r>
            <a:endParaRPr dirty="0"/>
          </a:p>
        </p:txBody>
      </p:sp>
    </p:spTree>
    <p:extLst>
      <p:ext uri="{BB962C8B-B14F-4D97-AF65-F5344CB8AC3E}">
        <p14:creationId xmlns:p14="http://schemas.microsoft.com/office/powerpoint/2010/main" val="2549015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d752c6bc7_0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d752c6bc7_0_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Never satisfies. It’s never enough. Yes they can make us happy for a short period of time, but we will never be satisfied with their amount. And what happens when we want more than we have, instead of happiness we feel greed, depression and sadness.</a:t>
            </a:r>
            <a:br>
              <a:rPr lang="en" dirty="0"/>
            </a:br>
            <a:endParaRPr dirty="0"/>
          </a:p>
        </p:txBody>
      </p:sp>
    </p:spTree>
    <p:extLst>
      <p:ext uri="{BB962C8B-B14F-4D97-AF65-F5344CB8AC3E}">
        <p14:creationId xmlns:p14="http://schemas.microsoft.com/office/powerpoint/2010/main" val="1859711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3882e8cd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3882e8cd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things give us joy, but this </a:t>
            </a:r>
            <a:r>
              <a:rPr lang="en-US"/>
              <a:t>is quite different than happiness.</a:t>
            </a:r>
            <a:endParaRPr dirty="0"/>
          </a:p>
        </p:txBody>
      </p:sp>
    </p:spTree>
    <p:extLst>
      <p:ext uri="{BB962C8B-B14F-4D97-AF65-F5344CB8AC3E}">
        <p14:creationId xmlns:p14="http://schemas.microsoft.com/office/powerpoint/2010/main" val="3341357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fa20ea15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fa20ea15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I am still debugging my problem and I wanted to know what truly happiness is. So what have i learned so far?</a:t>
            </a:r>
            <a:endParaRPr/>
          </a:p>
        </p:txBody>
      </p:sp>
    </p:spTree>
    <p:extLst>
      <p:ext uri="{BB962C8B-B14F-4D97-AF65-F5344CB8AC3E}">
        <p14:creationId xmlns:p14="http://schemas.microsoft.com/office/powerpoint/2010/main" val="1720689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fa20ea15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fa20ea1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Well… nothing. I said a bunch of things that could possibly make you happy, but all of them are </a:t>
            </a:r>
            <a:r>
              <a:rPr lang="en"/>
              <a:t>hollow. TED </a:t>
            </a:r>
            <a:r>
              <a:rPr lang="en" dirty="0"/>
              <a:t>talks </a:t>
            </a:r>
            <a:r>
              <a:rPr lang="en"/>
              <a:t>and articles </a:t>
            </a:r>
            <a:r>
              <a:rPr lang="en" dirty="0"/>
              <a:t>than I could remember and I still had absolutely no idea what actually happiness is. So I had to change my approach. I turned up to </a:t>
            </a:r>
            <a:r>
              <a:rPr lang="en"/>
              <a:t>the  BULGARIAN philosophical </a:t>
            </a:r>
            <a:r>
              <a:rPr lang="en" dirty="0"/>
              <a:t>holy grail. The source which has solved all my problems so far.</a:t>
            </a:r>
            <a:endParaRPr dirty="0"/>
          </a:p>
        </p:txBody>
      </p:sp>
    </p:spTree>
    <p:extLst>
      <p:ext uri="{BB962C8B-B14F-4D97-AF65-F5344CB8AC3E}">
        <p14:creationId xmlns:p14="http://schemas.microsoft.com/office/powerpoint/2010/main" val="1769946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eb3f78cd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eb3f78cd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There is a thread called “What is happiness for you?”</a:t>
            </a:r>
            <a:endParaRPr/>
          </a:p>
        </p:txBody>
      </p:sp>
    </p:spTree>
    <p:extLst>
      <p:ext uri="{BB962C8B-B14F-4D97-AF65-F5344CB8AC3E}">
        <p14:creationId xmlns:p14="http://schemas.microsoft.com/office/powerpoint/2010/main" val="1218945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007a0726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007a0726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363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3882e8cd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3882e8c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812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Unfortunately, research shows that cognitive functioning slows as people age. But speed isn’t everything.</a:t>
            </a:r>
          </a:p>
          <a:p>
            <a:r>
              <a:rPr lang="en-US" sz="900" b="0" i="0" kern="1200" dirty="0">
                <a:solidFill>
                  <a:schemeClr val="tx1"/>
                </a:solidFill>
                <a:effectLst/>
                <a:latin typeface="+mn-lt"/>
                <a:ea typeface="+mn-ea"/>
                <a:cs typeface="+mn-cs"/>
              </a:rPr>
              <a:t>cognition, reflection and compassion</a:t>
            </a:r>
          </a:p>
          <a:p>
            <a:r>
              <a:rPr lang="en-US" sz="900" b="0" i="0" kern="1200" dirty="0">
                <a:solidFill>
                  <a:schemeClr val="tx1"/>
                </a:solidFill>
                <a:effectLst/>
                <a:latin typeface="+mn-lt"/>
                <a:ea typeface="+mn-ea"/>
                <a:cs typeface="+mn-cs"/>
              </a:rPr>
              <a:t>greater sensitivity to fine-grained differences</a:t>
            </a:r>
          </a:p>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20</a:t>
            </a:fld>
            <a:endParaRPr lang="en-US"/>
          </a:p>
        </p:txBody>
      </p:sp>
    </p:spTree>
    <p:extLst>
      <p:ext uri="{BB962C8B-B14F-4D97-AF65-F5344CB8AC3E}">
        <p14:creationId xmlns:p14="http://schemas.microsoft.com/office/powerpoint/2010/main" val="977355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eae4fb9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eae4fb9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Where do you think Bulgaria ranked in the annual rankings of the happiest nations on Earth?</a:t>
            </a:r>
          </a:p>
          <a:p>
            <a:pPr marL="0" lvl="0" indent="0" algn="l" rtl="0">
              <a:spcBef>
                <a:spcPts val="0"/>
              </a:spcBef>
              <a:spcAft>
                <a:spcPts val="0"/>
              </a:spcAft>
              <a:buNone/>
            </a:pPr>
            <a:r>
              <a:rPr lang="en" dirty="0"/>
              <a:t>105 out of 156. And this is a problem in my eyes, because I live this country. So I started to search for a solution.</a:t>
            </a:r>
            <a:endParaRPr dirty="0"/>
          </a:p>
        </p:txBody>
      </p:sp>
    </p:spTree>
    <p:extLst>
      <p:ext uri="{BB962C8B-B14F-4D97-AF65-F5344CB8AC3E}">
        <p14:creationId xmlns:p14="http://schemas.microsoft.com/office/powerpoint/2010/main" val="201106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a:solidFill>
                  <a:schemeClr val="tx1"/>
                </a:solidFill>
                <a:effectLst/>
                <a:latin typeface="+mn-lt"/>
                <a:ea typeface="+mn-ea"/>
                <a:cs typeface="+mn-cs"/>
              </a:rPr>
              <a:t>You might reason that we have brains to </a:t>
            </a:r>
            <a:r>
              <a:rPr lang="en-US" sz="900" b="1" i="0" u="none" strike="noStrike" kern="1200" dirty="0">
                <a:solidFill>
                  <a:schemeClr val="tx1"/>
                </a:solidFill>
                <a:effectLst/>
                <a:latin typeface="+mn-lt"/>
                <a:ea typeface="+mn-ea"/>
                <a:cs typeface="+mn-cs"/>
              </a:rPr>
              <a:t>perceive</a:t>
            </a:r>
            <a:r>
              <a:rPr lang="en-US" sz="900" b="0" i="0" u="none" strike="noStrike" kern="1200" dirty="0">
                <a:solidFill>
                  <a:schemeClr val="tx1"/>
                </a:solidFill>
                <a:effectLst/>
                <a:latin typeface="+mn-lt"/>
                <a:ea typeface="+mn-ea"/>
                <a:cs typeface="+mn-cs"/>
              </a:rPr>
              <a:t> the world or to think.</a:t>
            </a:r>
            <a:endParaRPr lang="en-US" b="0" dirty="0">
              <a:effectLst/>
            </a:endParaRPr>
          </a:p>
          <a:p>
            <a:pPr rtl="0"/>
            <a:r>
              <a:rPr lang="en-US" sz="900" b="0" i="0" u="none" strike="noStrike" kern="1200" dirty="0">
                <a:solidFill>
                  <a:schemeClr val="tx1"/>
                </a:solidFill>
                <a:effectLst/>
                <a:latin typeface="+mn-lt"/>
                <a:ea typeface="+mn-ea"/>
                <a:cs typeface="+mn-cs"/>
              </a:rPr>
              <a:t>And that would be wrong.</a:t>
            </a:r>
            <a:endParaRPr lang="en-US" b="0" dirty="0">
              <a:effectLst/>
            </a:endParaRPr>
          </a:p>
          <a:p>
            <a:pPr marL="0" marR="0" lvl="0" indent="0" algn="l" defTabSz="685800" rtl="0" eaLnBrk="1" fontAlgn="auto" latinLnBrk="0" hangingPunct="1">
              <a:lnSpc>
                <a:spcPct val="100000"/>
              </a:lnSpc>
              <a:spcBef>
                <a:spcPts val="0"/>
              </a:spcBef>
              <a:spcAft>
                <a:spcPts val="0"/>
              </a:spcAft>
              <a:buClrTx/>
              <a:buSzTx/>
              <a:buFontTx/>
              <a:buNone/>
              <a:tabLst/>
              <a:defRPr/>
            </a:pPr>
            <a:br>
              <a:rPr lang="en-US" b="0" dirty="0">
                <a:effectLst/>
              </a:rPr>
            </a:br>
            <a:r>
              <a:rPr lang="en-US" sz="900" b="0" i="0" u="none" strike="noStrike" kern="1200" dirty="0">
                <a:solidFill>
                  <a:schemeClr val="tx1"/>
                </a:solidFill>
                <a:effectLst/>
                <a:latin typeface="+mn-lt"/>
                <a:ea typeface="+mn-ea"/>
                <a:cs typeface="+mn-cs"/>
              </a:rPr>
              <a:t>Muscle contraction and sweating</a:t>
            </a:r>
            <a:endParaRPr lang="en-US" b="0" dirty="0">
              <a:effectLst/>
            </a:endParaRP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u="sng" dirty="0">
              <a:hlinkClick r:id="rId3"/>
            </a:endParaRPr>
          </a:p>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21</a:t>
            </a:fld>
            <a:endParaRPr lang="en-US"/>
          </a:p>
        </p:txBody>
      </p:sp>
    </p:spTree>
    <p:extLst>
      <p:ext uri="{BB962C8B-B14F-4D97-AF65-F5344CB8AC3E}">
        <p14:creationId xmlns:p14="http://schemas.microsoft.com/office/powerpoint/2010/main" val="2058259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mn-lt"/>
                <a:ea typeface="+mn-ea"/>
                <a:cs typeface="+mn-cs"/>
              </a:rPr>
              <a:t>Trees and grass.</a:t>
            </a:r>
          </a:p>
          <a:p>
            <a:r>
              <a:rPr lang="en-US" sz="900" b="0" i="0" u="none" strike="noStrike" kern="1200" dirty="0">
                <a:solidFill>
                  <a:schemeClr val="tx1"/>
                </a:solidFill>
                <a:effectLst/>
                <a:latin typeface="+mn-lt"/>
                <a:ea typeface="+mn-ea"/>
                <a:cs typeface="+mn-cs"/>
              </a:rPr>
              <a:t>sea squirt</a:t>
            </a:r>
          </a:p>
          <a:p>
            <a:r>
              <a:rPr lang="en-US" sz="900" b="0" i="0" u="none" strike="noStrike" kern="1200" dirty="0">
                <a:solidFill>
                  <a:schemeClr val="tx1"/>
                </a:solidFill>
                <a:effectLst/>
                <a:latin typeface="+mn-lt"/>
                <a:ea typeface="+mn-ea"/>
                <a:cs typeface="+mn-cs"/>
              </a:rPr>
              <a:t>has a nervous system,</a:t>
            </a:r>
            <a:r>
              <a:rPr lang="en-US" sz="900" b="0" i="0" kern="1200" dirty="0">
                <a:solidFill>
                  <a:schemeClr val="tx1"/>
                </a:solidFill>
                <a:effectLst/>
                <a:latin typeface="+mn-lt"/>
                <a:ea typeface="+mn-ea"/>
                <a:cs typeface="+mn-cs"/>
              </a:rPr>
              <a:t> </a:t>
            </a:r>
            <a:r>
              <a:rPr lang="en-US" sz="900" b="0" i="0" u="none" strike="noStrike" kern="1200" dirty="0">
                <a:solidFill>
                  <a:schemeClr val="tx1"/>
                </a:solidFill>
                <a:effectLst/>
                <a:latin typeface="+mn-lt"/>
                <a:ea typeface="+mn-ea"/>
                <a:cs typeface="+mn-cs"/>
              </a:rPr>
              <a:t>swims around in the ocean in its juvenile life.</a:t>
            </a:r>
            <a:r>
              <a:rPr lang="en-US" sz="900" b="0" i="0" kern="1200" dirty="0">
                <a:solidFill>
                  <a:schemeClr val="tx1"/>
                </a:solidFill>
                <a:effectLst/>
                <a:latin typeface="+mn-lt"/>
                <a:ea typeface="+mn-ea"/>
                <a:cs typeface="+mn-cs"/>
              </a:rPr>
              <a:t> </a:t>
            </a:r>
            <a:r>
              <a:rPr lang="en-US" sz="900" b="0" i="0" u="none" strike="noStrike" kern="1200" dirty="0">
                <a:solidFill>
                  <a:schemeClr val="tx1"/>
                </a:solidFill>
                <a:effectLst/>
                <a:latin typeface="+mn-lt"/>
                <a:ea typeface="+mn-ea"/>
                <a:cs typeface="+mn-cs"/>
              </a:rPr>
              <a:t>And at some point of its life,</a:t>
            </a:r>
            <a:r>
              <a:rPr lang="en-US" sz="900" b="0" i="0" kern="1200" dirty="0">
                <a:solidFill>
                  <a:schemeClr val="tx1"/>
                </a:solidFill>
                <a:effectLst/>
                <a:latin typeface="+mn-lt"/>
                <a:ea typeface="+mn-ea"/>
                <a:cs typeface="+mn-cs"/>
              </a:rPr>
              <a:t> </a:t>
            </a:r>
            <a:r>
              <a:rPr lang="en-US" sz="900" b="0" i="0" u="none" strike="noStrike" kern="1200" dirty="0">
                <a:solidFill>
                  <a:schemeClr val="tx1"/>
                </a:solidFill>
                <a:effectLst/>
                <a:latin typeface="+mn-lt"/>
                <a:ea typeface="+mn-ea"/>
                <a:cs typeface="+mn-cs"/>
              </a:rPr>
              <a:t>it implants on a rock.</a:t>
            </a:r>
            <a:r>
              <a:rPr lang="en-US" sz="900" b="0" i="0" kern="1200" dirty="0">
                <a:solidFill>
                  <a:schemeClr val="tx1"/>
                </a:solidFill>
                <a:effectLst/>
                <a:latin typeface="+mn-lt"/>
                <a:ea typeface="+mn-ea"/>
                <a:cs typeface="+mn-cs"/>
              </a:rPr>
              <a:t> </a:t>
            </a:r>
            <a:r>
              <a:rPr lang="en-US" sz="900" b="0" i="0" u="none" strike="noStrike" kern="1200" dirty="0">
                <a:solidFill>
                  <a:schemeClr val="tx1"/>
                </a:solidFill>
                <a:effectLst/>
                <a:latin typeface="+mn-lt"/>
                <a:ea typeface="+mn-ea"/>
                <a:cs typeface="+mn-cs"/>
              </a:rPr>
              <a:t>And the first thing it does in implanting on that rock, which it never leaves,</a:t>
            </a:r>
            <a:r>
              <a:rPr lang="en-US" sz="900" b="0" i="0" kern="1200" dirty="0">
                <a:solidFill>
                  <a:schemeClr val="tx1"/>
                </a:solidFill>
                <a:effectLst/>
                <a:latin typeface="+mn-lt"/>
                <a:ea typeface="+mn-ea"/>
                <a:cs typeface="+mn-cs"/>
              </a:rPr>
              <a:t> </a:t>
            </a:r>
            <a:r>
              <a:rPr lang="en-US" sz="900" b="0" i="0" u="none" strike="noStrike" kern="1200" dirty="0">
                <a:solidFill>
                  <a:schemeClr val="tx1"/>
                </a:solidFill>
                <a:effectLst/>
                <a:latin typeface="+mn-lt"/>
                <a:ea typeface="+mn-ea"/>
                <a:cs typeface="+mn-cs"/>
              </a:rPr>
              <a:t>is to digest its own brain and nervous system</a:t>
            </a:r>
            <a:r>
              <a:rPr lang="en-US" sz="900" b="0" i="0" kern="1200" dirty="0">
                <a:solidFill>
                  <a:schemeClr val="tx1"/>
                </a:solidFill>
                <a:effectLst/>
                <a:latin typeface="+mn-lt"/>
                <a:ea typeface="+mn-ea"/>
                <a:cs typeface="+mn-cs"/>
              </a:rPr>
              <a:t> </a:t>
            </a:r>
            <a:r>
              <a:rPr lang="en-US" sz="900" b="0" i="0" u="none" strike="noStrike" kern="1200" dirty="0">
                <a:solidFill>
                  <a:schemeClr val="tx1"/>
                </a:solidFill>
                <a:effectLst/>
                <a:latin typeface="+mn-lt"/>
                <a:ea typeface="+mn-ea"/>
                <a:cs typeface="+mn-cs"/>
              </a:rPr>
              <a:t>for food.</a:t>
            </a:r>
            <a:r>
              <a:rPr lang="en-US" sz="900" b="0" i="0" kern="1200" dirty="0">
                <a:solidFill>
                  <a:schemeClr val="tx1"/>
                </a:solidFill>
                <a:effectLst/>
                <a:latin typeface="+mn-lt"/>
                <a:ea typeface="+mn-ea"/>
                <a:cs typeface="+mn-cs"/>
              </a:rPr>
              <a:t> </a:t>
            </a:r>
            <a:r>
              <a:rPr lang="en-US" sz="900" b="0" i="0" u="none" strike="noStrike" kern="1200" dirty="0">
                <a:solidFill>
                  <a:schemeClr val="tx1"/>
                </a:solidFill>
                <a:effectLst/>
                <a:latin typeface="+mn-lt"/>
                <a:ea typeface="+mn-ea"/>
                <a:cs typeface="+mn-cs"/>
              </a:rPr>
              <a:t>So once you don't need to move,</a:t>
            </a:r>
            <a:r>
              <a:rPr lang="en-US" sz="900" b="0" i="0" kern="1200" dirty="0">
                <a:solidFill>
                  <a:schemeClr val="tx1"/>
                </a:solidFill>
                <a:effectLst/>
                <a:latin typeface="+mn-lt"/>
                <a:ea typeface="+mn-ea"/>
                <a:cs typeface="+mn-cs"/>
              </a:rPr>
              <a:t> </a:t>
            </a:r>
            <a:r>
              <a:rPr lang="en-US" sz="900" b="0" i="0" u="none" strike="noStrike" kern="1200" dirty="0">
                <a:solidFill>
                  <a:schemeClr val="tx1"/>
                </a:solidFill>
                <a:effectLst/>
                <a:latin typeface="+mn-lt"/>
                <a:ea typeface="+mn-ea"/>
                <a:cs typeface="+mn-cs"/>
              </a:rPr>
              <a:t>you don't need the luxury of that brain.</a:t>
            </a:r>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22</a:t>
            </a:fld>
            <a:endParaRPr lang="en-US"/>
          </a:p>
        </p:txBody>
      </p:sp>
    </p:spTree>
    <p:extLst>
      <p:ext uri="{BB962C8B-B14F-4D97-AF65-F5344CB8AC3E}">
        <p14:creationId xmlns:p14="http://schemas.microsoft.com/office/powerpoint/2010/main" val="2731072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Pursuit of happiness began in China, India and Greece nearly 2,500 years ago with Confucius, Buddha, Socrates, and Aristotle.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And we can find remarkable similarities between the insights of these thinkers and the modern “Science of Happiness.”</a:t>
            </a:r>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23</a:t>
            </a:fld>
            <a:endParaRPr lang="en-US"/>
          </a:p>
        </p:txBody>
      </p:sp>
    </p:spTree>
    <p:extLst>
      <p:ext uri="{BB962C8B-B14F-4D97-AF65-F5344CB8AC3E}">
        <p14:creationId xmlns:p14="http://schemas.microsoft.com/office/powerpoint/2010/main" val="625227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a:solidFill>
                  <a:schemeClr val="tx1"/>
                </a:solidFill>
                <a:effectLst/>
                <a:latin typeface="+mn-lt"/>
                <a:ea typeface="+mn-ea"/>
                <a:cs typeface="+mn-cs"/>
              </a:rPr>
              <a:t>Absolutely aligned with a recent Bulgarian philosopher who said "Two parts"</a:t>
            </a:r>
          </a:p>
          <a:p>
            <a:pPr rtl="0"/>
            <a:r>
              <a:rPr lang="en-US" sz="900" b="0" i="0" u="none" strike="noStrike" kern="1200" dirty="0">
                <a:solidFill>
                  <a:schemeClr val="tx1"/>
                </a:solidFill>
                <a:effectLst/>
                <a:latin typeface="+mn-lt"/>
                <a:ea typeface="+mn-ea"/>
                <a:cs typeface="+mn-cs"/>
              </a:rPr>
              <a:t>Aspect</a:t>
            </a:r>
          </a:p>
          <a:p>
            <a:pPr rtl="0"/>
            <a:endParaRPr lang="en-US" b="0" dirty="0">
              <a:effectLst/>
            </a:endParaRPr>
          </a:p>
          <a:p>
            <a:pPr rtl="0"/>
            <a:r>
              <a:rPr lang="en-US" sz="900" b="0" i="0" u="none" strike="noStrike" kern="1200" dirty="0">
                <a:solidFill>
                  <a:schemeClr val="tx1"/>
                </a:solidFill>
                <a:effectLst/>
                <a:latin typeface="+mn-lt"/>
                <a:ea typeface="+mn-ea"/>
                <a:cs typeface="+mn-cs"/>
              </a:rPr>
              <a:t>Unfortunately - for me this is too abstract ⇒ not actionable.</a:t>
            </a:r>
            <a:endParaRPr lang="en-US" b="0" dirty="0">
              <a:effectLst/>
            </a:endParaRPr>
          </a:p>
          <a:p>
            <a:br>
              <a:rPr lang="en-US" b="0" dirty="0">
                <a:effectLst/>
              </a:rPr>
            </a:br>
            <a:r>
              <a:rPr lang="en-US" sz="900" b="0" i="0" u="none" strike="noStrike" kern="1200" dirty="0">
                <a:solidFill>
                  <a:schemeClr val="tx1"/>
                </a:solidFill>
                <a:effectLst/>
                <a:latin typeface="+mn-lt"/>
                <a:ea typeface="+mn-ea"/>
                <a:cs typeface="+mn-cs"/>
              </a:rPr>
              <a:t>(L. G. </a:t>
            </a:r>
            <a:r>
              <a:rPr lang="en-US" sz="900" b="0" i="0" u="none" strike="noStrike" kern="1200" dirty="0" err="1">
                <a:solidFill>
                  <a:schemeClr val="tx1"/>
                </a:solidFill>
                <a:effectLst/>
                <a:latin typeface="+mn-lt"/>
                <a:ea typeface="+mn-ea"/>
                <a:cs typeface="+mn-cs"/>
              </a:rPr>
              <a:t>Breuning</a:t>
            </a:r>
            <a:r>
              <a:rPr lang="en-US" sz="900" b="0" i="0" u="none" strike="noStrike" kern="1200" dirty="0">
                <a:solidFill>
                  <a:schemeClr val="tx1"/>
                </a:solidFill>
                <a:effectLst/>
                <a:latin typeface="+mn-lt"/>
                <a:ea typeface="+mn-ea"/>
                <a:cs typeface="+mn-cs"/>
              </a:rPr>
              <a:t>, Psychology today, 2011) - sounds actionable. If we could affect these we'd be happier.</a:t>
            </a:r>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24</a:t>
            </a:fld>
            <a:endParaRPr lang="en-US"/>
          </a:p>
        </p:txBody>
      </p:sp>
    </p:spTree>
    <p:extLst>
      <p:ext uri="{BB962C8B-B14F-4D97-AF65-F5344CB8AC3E}">
        <p14:creationId xmlns:p14="http://schemas.microsoft.com/office/powerpoint/2010/main" val="2416560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Inhale a helium balloon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Drinking </a:t>
            </a:r>
            <a:r>
              <a:rPr lang="en-US" dirty="0" err="1"/>
              <a:t>pəˈtæsiəm</a:t>
            </a:r>
            <a:r>
              <a:rPr lang="en-US" dirty="0"/>
              <a:t> </a:t>
            </a:r>
            <a:r>
              <a:rPr lang="en-US" sz="900" b="0" i="0" kern="1200" dirty="0">
                <a:solidFill>
                  <a:schemeClr val="tx1"/>
                </a:solidFill>
                <a:effectLst/>
                <a:latin typeface="+mn-lt"/>
                <a:ea typeface="+mn-ea"/>
                <a:cs typeface="+mn-cs"/>
              </a:rPr>
              <a:t>ˈ</a:t>
            </a:r>
            <a:r>
              <a:rPr lang="en-US" sz="900" b="0" i="0" kern="1200" dirty="0" err="1">
                <a:solidFill>
                  <a:schemeClr val="tx1"/>
                </a:solidFill>
                <a:effectLst/>
                <a:latin typeface="+mn-lt"/>
                <a:ea typeface="+mn-ea"/>
                <a:cs typeface="+mn-cs"/>
              </a:rPr>
              <a:t>saɪənaɪd</a:t>
            </a:r>
            <a:r>
              <a:rPr lang="en-US" sz="900" b="0" i="0" kern="1200" dirty="0">
                <a:solidFill>
                  <a:schemeClr val="tx1"/>
                </a:solidFill>
                <a:effectLst/>
                <a:latin typeface="+mn-lt"/>
                <a:ea typeface="+mn-ea"/>
                <a:cs typeface="+mn-cs"/>
              </a:rPr>
              <a:t> would cause very permanent change.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mn-lt"/>
                <a:ea typeface="+mn-ea"/>
                <a:cs typeface="+mn-cs"/>
              </a:rPr>
              <a:t>Some things change you more, some change you less.</a:t>
            </a:r>
          </a:p>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25</a:t>
            </a:fld>
            <a:endParaRPr lang="en-US"/>
          </a:p>
        </p:txBody>
      </p:sp>
    </p:spTree>
    <p:extLst>
      <p:ext uri="{BB962C8B-B14F-4D97-AF65-F5344CB8AC3E}">
        <p14:creationId xmlns:p14="http://schemas.microsoft.com/office/powerpoint/2010/main" val="3717274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One of the definitions of “happiness” is “not having problems”</a:t>
            </a:r>
          </a:p>
          <a:p>
            <a:pPr rtl="0"/>
            <a:endParaRPr lang="en-US" sz="900" b="0" i="0" u="none" strike="noStrike" kern="1200" dirty="0">
              <a:solidFill>
                <a:schemeClr val="tx1"/>
              </a:solidFill>
              <a:effectLst/>
              <a:latin typeface="+mn-lt"/>
              <a:ea typeface="+mn-ea"/>
              <a:cs typeface="+mn-cs"/>
            </a:endParaRPr>
          </a:p>
          <a:p>
            <a:pPr rtl="0"/>
            <a:r>
              <a:rPr lang="en-US" sz="900" b="0" i="0" kern="1200" dirty="0" err="1">
                <a:solidFill>
                  <a:schemeClr val="tx1"/>
                </a:solidFill>
                <a:effectLst/>
                <a:latin typeface="+mn-lt"/>
                <a:ea typeface="+mn-ea"/>
                <a:cs typeface="+mn-cs"/>
              </a:rPr>
              <a:t>enˈdäjənəs</a:t>
            </a:r>
            <a:endParaRPr lang="en-US" sz="900" b="0" i="0" u="none" strike="noStrike" kern="1200" dirty="0">
              <a:solidFill>
                <a:schemeClr val="tx1"/>
              </a:solidFill>
              <a:effectLst/>
              <a:latin typeface="+mn-lt"/>
              <a:ea typeface="+mn-ea"/>
              <a:cs typeface="+mn-cs"/>
            </a:endParaRPr>
          </a:p>
          <a:p>
            <a:pPr rtl="0"/>
            <a:endParaRPr lang="en-US" sz="900" b="0" i="0" u="none" strike="noStrike" kern="1200" dirty="0">
              <a:solidFill>
                <a:schemeClr val="tx1"/>
              </a:solidFill>
              <a:effectLst/>
              <a:latin typeface="+mn-lt"/>
              <a:ea typeface="+mn-ea"/>
              <a:cs typeface="+mn-cs"/>
            </a:endParaRPr>
          </a:p>
          <a:p>
            <a:pPr rtl="0"/>
            <a:endParaRPr lang="en-US" sz="900" b="0" i="0" u="none" strike="noStrike" kern="1200" dirty="0">
              <a:solidFill>
                <a:schemeClr val="tx1"/>
              </a:solidFill>
              <a:effectLst/>
              <a:latin typeface="+mn-lt"/>
              <a:ea typeface="+mn-ea"/>
              <a:cs typeface="+mn-cs"/>
            </a:endParaRPr>
          </a:p>
          <a:p>
            <a:pPr rtl="0"/>
            <a:r>
              <a:rPr lang="en-US" sz="900" b="0" i="0" u="none" strike="noStrike" kern="1200" dirty="0">
                <a:solidFill>
                  <a:schemeClr val="tx1"/>
                </a:solidFill>
                <a:effectLst/>
                <a:latin typeface="+mn-lt"/>
                <a:ea typeface="+mn-ea"/>
                <a:cs typeface="+mn-cs"/>
              </a:rPr>
              <a:t>Activate opioid receptors in the body, suppressing body pain.</a:t>
            </a:r>
          </a:p>
          <a:p>
            <a:pPr rtl="0"/>
            <a:r>
              <a:rPr lang="en-US" sz="900" b="0" i="0" u="none" strike="noStrike" kern="1200" dirty="0">
                <a:solidFill>
                  <a:schemeClr val="tx1"/>
                </a:solidFill>
                <a:effectLst/>
                <a:latin typeface="+mn-lt"/>
                <a:ea typeface="+mn-ea"/>
                <a:cs typeface="+mn-cs"/>
              </a:rPr>
              <a:t>Opioids are the chemicals that suppress pain and increase pleasure – opioids have </a:t>
            </a:r>
            <a:r>
              <a:rPr lang="en-US" sz="900" b="0" i="0" kern="1200" dirty="0">
                <a:solidFill>
                  <a:schemeClr val="tx1"/>
                </a:solidFill>
                <a:effectLst/>
                <a:latin typeface="+mn-lt"/>
                <a:ea typeface="+mn-ea"/>
                <a:cs typeface="+mn-cs"/>
              </a:rPr>
              <a:t>a general calming and anti-depressing effect.</a:t>
            </a:r>
            <a:endParaRPr lang="en-US" sz="900" b="0" i="0" u="none" strike="noStrike" kern="1200" dirty="0">
              <a:solidFill>
                <a:schemeClr val="tx1"/>
              </a:solidFill>
              <a:effectLst/>
              <a:latin typeface="+mn-lt"/>
              <a:ea typeface="+mn-ea"/>
              <a:cs typeface="+mn-cs"/>
            </a:endParaRPr>
          </a:p>
          <a:p>
            <a:pPr rtl="0"/>
            <a:endParaRPr lang="en-US" sz="900" b="0" i="0" u="none" strike="noStrike" kern="1200" dirty="0">
              <a:solidFill>
                <a:schemeClr val="tx1"/>
              </a:solidFill>
              <a:effectLst/>
              <a:latin typeface="+mn-lt"/>
              <a:ea typeface="+mn-ea"/>
              <a:cs typeface="+mn-cs"/>
            </a:endParaRPr>
          </a:p>
          <a:p>
            <a:pPr rtl="0"/>
            <a:r>
              <a:rPr lang="en-US" sz="900" b="0" i="0" kern="1200" dirty="0">
                <a:solidFill>
                  <a:schemeClr val="tx1"/>
                </a:solidFill>
                <a:effectLst/>
                <a:latin typeface="+mn-lt"/>
                <a:ea typeface="+mn-ea"/>
                <a:cs typeface="+mn-cs"/>
              </a:rPr>
              <a:t>natural, organic, vegan, gluten-free painkiller </a:t>
            </a:r>
          </a:p>
          <a:p>
            <a:pPr rtl="0"/>
            <a:r>
              <a:rPr lang="en-US" sz="900" b="0" i="0" kern="1200" dirty="0">
                <a:solidFill>
                  <a:schemeClr val="tx1"/>
                </a:solidFill>
                <a:effectLst/>
                <a:latin typeface="+mn-lt"/>
                <a:ea typeface="+mn-ea"/>
                <a:cs typeface="+mn-cs"/>
              </a:rPr>
              <a:t>allows to keep going</a:t>
            </a:r>
          </a:p>
          <a:p>
            <a:pPr rtl="0"/>
            <a:endParaRPr lang="en-US" sz="900" b="0" i="0" u="none" strike="noStrike" kern="1200" dirty="0">
              <a:solidFill>
                <a:schemeClr val="tx1"/>
              </a:solidFill>
              <a:effectLst/>
              <a:latin typeface="+mn-lt"/>
              <a:ea typeface="+mn-ea"/>
              <a:cs typeface="+mn-cs"/>
            </a:endParaRPr>
          </a:p>
          <a:p>
            <a:pPr rtl="0"/>
            <a:r>
              <a:rPr lang="en-US" sz="900" b="0" i="0" u="none" strike="noStrike" kern="1200" dirty="0">
                <a:solidFill>
                  <a:schemeClr val="tx1"/>
                </a:solidFill>
                <a:effectLst/>
                <a:latin typeface="+mn-lt"/>
                <a:ea typeface="+mn-ea"/>
                <a:cs typeface="+mn-cs"/>
              </a:rPr>
              <a:t>For example when you are hunting, or are being hunted.</a:t>
            </a:r>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26</a:t>
            </a:fld>
            <a:endParaRPr lang="en-US"/>
          </a:p>
        </p:txBody>
      </p:sp>
    </p:spTree>
    <p:extLst>
      <p:ext uri="{BB962C8B-B14F-4D97-AF65-F5344CB8AC3E}">
        <p14:creationId xmlns:p14="http://schemas.microsoft.com/office/powerpoint/2010/main" val="1875005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mn-lt"/>
                <a:ea typeface="+mn-ea"/>
                <a:cs typeface="+mn-cs"/>
              </a:rPr>
              <a:t>* </a:t>
            </a:r>
            <a:r>
              <a:rPr lang="en-US" dirty="0"/>
              <a:t>Plays major role in reward and pleasure centers.</a:t>
            </a:r>
          </a:p>
          <a:p>
            <a:r>
              <a:rPr lang="en-US" sz="900" b="0" i="0" kern="1200" dirty="0">
                <a:solidFill>
                  <a:schemeClr val="tx1"/>
                </a:solidFill>
                <a:effectLst/>
                <a:latin typeface="+mn-lt"/>
                <a:ea typeface="+mn-ea"/>
                <a:cs typeface="+mn-cs"/>
              </a:rPr>
              <a:t>When a person is ABOUT to experience pleasure, dopamine is released in the brain.</a:t>
            </a:r>
          </a:p>
          <a:p>
            <a:r>
              <a:rPr lang="en-US" sz="900" b="0" i="0" kern="1200" dirty="0">
                <a:solidFill>
                  <a:schemeClr val="tx1"/>
                </a:solidFill>
                <a:effectLst/>
                <a:latin typeface="+mn-lt"/>
                <a:ea typeface="+mn-ea"/>
                <a:cs typeface="+mn-cs"/>
              </a:rPr>
              <a:t>Dopamine’s role here is NOT to make you feel good. This is done by opioids.</a:t>
            </a:r>
          </a:p>
          <a:p>
            <a:r>
              <a:rPr lang="en-US" sz="900" b="0" i="0" kern="1200" dirty="0">
                <a:solidFill>
                  <a:schemeClr val="tx1"/>
                </a:solidFill>
                <a:effectLst/>
                <a:latin typeface="+mn-lt"/>
                <a:ea typeface="+mn-ea"/>
                <a:cs typeface="+mn-cs"/>
              </a:rPr>
              <a:t>Dopamine’s role is </a:t>
            </a:r>
            <a:r>
              <a:rPr lang="bg-BG" sz="900" b="0" i="0" kern="1200" dirty="0">
                <a:solidFill>
                  <a:schemeClr val="tx1"/>
                </a:solidFill>
                <a:effectLst/>
                <a:latin typeface="+mn-lt"/>
                <a:ea typeface="+mn-ea"/>
                <a:cs typeface="+mn-cs"/>
              </a:rPr>
              <a:t>то </a:t>
            </a:r>
            <a:r>
              <a:rPr lang="en-US" sz="900" b="0" i="0" kern="1200" dirty="0">
                <a:solidFill>
                  <a:schemeClr val="tx1"/>
                </a:solidFill>
                <a:effectLst/>
                <a:latin typeface="+mn-lt"/>
                <a:ea typeface="+mn-ea"/>
                <a:cs typeface="+mn-cs"/>
              </a:rPr>
              <a:t>help you</a:t>
            </a:r>
            <a:r>
              <a:rPr lang="bg-BG" sz="900" b="0" i="0" kern="1200" dirty="0">
                <a:solidFill>
                  <a:schemeClr val="tx1"/>
                </a:solidFill>
                <a:effectLst/>
                <a:latin typeface="+mn-lt"/>
                <a:ea typeface="+mn-ea"/>
                <a:cs typeface="+mn-cs"/>
              </a:rPr>
              <a:t> </a:t>
            </a:r>
            <a:r>
              <a:rPr lang="en-US" sz="900" b="0" i="0" kern="1200" dirty="0">
                <a:solidFill>
                  <a:schemeClr val="tx1"/>
                </a:solidFill>
                <a:effectLst/>
                <a:latin typeface="+mn-lt"/>
                <a:ea typeface="+mn-ea"/>
                <a:cs typeface="+mn-cs"/>
              </a:rPr>
              <a:t>recognize an activity and generate wanting for it in the future.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Our brains are wired to ensure that we will repeat life-sustaining activities by associating those activities with pleasure.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The dose makes the poison</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Take a sip</a:t>
            </a:r>
          </a:p>
          <a:p>
            <a:endParaRPr lang="en-US" sz="900" b="0" i="0" kern="1200" dirty="0">
              <a:solidFill>
                <a:schemeClr val="tx1"/>
              </a:solidFill>
              <a:effectLst/>
              <a:latin typeface="+mn-lt"/>
              <a:ea typeface="+mn-ea"/>
              <a:cs typeface="+mn-cs"/>
            </a:endParaRP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Alex and Jim: Celebrate success</a:t>
            </a:r>
          </a:p>
        </p:txBody>
      </p:sp>
      <p:sp>
        <p:nvSpPr>
          <p:cNvPr id="4" name="Slide Number Placeholder 3"/>
          <p:cNvSpPr>
            <a:spLocks noGrp="1"/>
          </p:cNvSpPr>
          <p:nvPr>
            <p:ph type="sldNum" sz="quarter" idx="5"/>
          </p:nvPr>
        </p:nvSpPr>
        <p:spPr/>
        <p:txBody>
          <a:bodyPr/>
          <a:lstStyle/>
          <a:p>
            <a:fld id="{7F931835-D081-3E41-BDE4-8352EE47434F}" type="slidenum">
              <a:rPr lang="en-US" smtClean="0"/>
              <a:t>27</a:t>
            </a:fld>
            <a:endParaRPr lang="en-US"/>
          </a:p>
        </p:txBody>
      </p:sp>
    </p:spTree>
    <p:extLst>
      <p:ext uri="{BB962C8B-B14F-4D97-AF65-F5344CB8AC3E}">
        <p14:creationId xmlns:p14="http://schemas.microsoft.com/office/powerpoint/2010/main" val="382967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mn-lt"/>
                <a:ea typeface="+mn-ea"/>
                <a:cs typeface="+mn-cs"/>
              </a:rPr>
              <a:t>Could be the new iPhone, your girlfriend, salary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0" i="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mn-lt"/>
                <a:ea typeface="+mn-ea"/>
                <a:cs typeface="+mn-cs"/>
              </a:rPr>
              <a:t>Expectation and reward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mn-lt"/>
                <a:ea typeface="+mn-ea"/>
                <a:cs typeface="+mn-cs"/>
              </a:rPr>
              <a:t>Tim Ferris “5 minute journal”.</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u="sng" kern="1200" dirty="0">
                <a:solidFill>
                  <a:schemeClr val="tx1"/>
                </a:solidFill>
                <a:effectLst/>
                <a:latin typeface="+mn-lt"/>
                <a:ea typeface="+mn-ea"/>
                <a:cs typeface="+mn-cs"/>
                <a:hlinkClick r:id="rId3"/>
              </a:rPr>
              <a:t>Diary writing</a:t>
            </a:r>
            <a:r>
              <a:rPr lang="en-US" sz="900" b="0" i="0" kern="1200" dirty="0">
                <a:solidFill>
                  <a:schemeClr val="tx1"/>
                </a:solidFill>
                <a:effectLst/>
                <a:latin typeface="+mn-lt"/>
                <a:ea typeface="+mn-ea"/>
                <a:cs typeface="+mn-cs"/>
              </a:rPr>
              <a:t> can be ˌ</a:t>
            </a:r>
            <a:r>
              <a:rPr lang="en-US" sz="900" b="0" i="0" kern="1200" dirty="0" err="1">
                <a:solidFill>
                  <a:schemeClr val="tx1"/>
                </a:solidFill>
                <a:effectLst/>
                <a:latin typeface="+mn-lt"/>
                <a:ea typeface="+mn-ea"/>
                <a:cs typeface="+mn-cs"/>
              </a:rPr>
              <a:t>therəˈpyütik</a:t>
            </a:r>
            <a:r>
              <a:rPr lang="en-US" sz="900" b="0" i="0" kern="1200" dirty="0">
                <a:solidFill>
                  <a:schemeClr val="tx1"/>
                </a:solidFill>
                <a:effectLst/>
                <a:latin typeface="+mn-lt"/>
                <a:ea typeface="+mn-ea"/>
                <a:cs typeface="+mn-cs"/>
              </a:rPr>
              <a:t>, productive and creative</a:t>
            </a:r>
            <a:endParaRPr lang="en-US" dirty="0"/>
          </a:p>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28</a:t>
            </a:fld>
            <a:endParaRPr lang="en-US"/>
          </a:p>
        </p:txBody>
      </p:sp>
    </p:spTree>
    <p:extLst>
      <p:ext uri="{BB962C8B-B14F-4D97-AF65-F5344CB8AC3E}">
        <p14:creationId xmlns:p14="http://schemas.microsoft.com/office/powerpoint/2010/main" val="3743533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a.k.a</a:t>
            </a:r>
            <a:r>
              <a:rPr lang="en-US" dirty="0"/>
              <a:t> the bonding hormone</a:t>
            </a:r>
          </a:p>
          <a:p>
            <a:r>
              <a:rPr lang="en-US" dirty="0"/>
              <a:t>Serotonin and Dopamine have also their role in bonding and social activities</a:t>
            </a:r>
          </a:p>
          <a:p>
            <a:r>
              <a:rPr lang="en-US" dirty="0"/>
              <a:t>STUDIES: Bonding and socializing have effect on life expectancy and happiness.</a:t>
            </a:r>
          </a:p>
          <a:p>
            <a:r>
              <a:rPr lang="en-US" dirty="0"/>
              <a:t>Humans are by nature social beings.</a:t>
            </a:r>
          </a:p>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29</a:t>
            </a:fld>
            <a:endParaRPr lang="en-US"/>
          </a:p>
        </p:txBody>
      </p:sp>
    </p:spTree>
    <p:extLst>
      <p:ext uri="{BB962C8B-B14F-4D97-AF65-F5344CB8AC3E}">
        <p14:creationId xmlns:p14="http://schemas.microsoft.com/office/powerpoint/2010/main" val="1009830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dirty="0">
                <a:solidFill>
                  <a:schemeClr val="tx1"/>
                </a:solidFill>
                <a:effectLst/>
                <a:latin typeface="+mn-lt"/>
                <a:ea typeface="+mn-ea"/>
                <a:cs typeface="+mn-cs"/>
              </a:rPr>
              <a:t>L-tryptophan deficiency = low Serotonin and low Niacin </a:t>
            </a:r>
            <a:r>
              <a:rPr lang="en-US" sz="900" b="0" i="0" u="none" strike="noStrike" kern="1200" dirty="0">
                <a:solidFill>
                  <a:schemeClr val="tx1"/>
                </a:solidFill>
                <a:effectLst/>
                <a:latin typeface="+mn-lt"/>
                <a:ea typeface="+mn-ea"/>
                <a:cs typeface="+mn-cs"/>
                <a:hlinkClick r:id="rId3" tooltip="Help:IPA/English"/>
              </a:rPr>
              <a:t>/ˈnaɪəsɪn/</a:t>
            </a:r>
            <a:r>
              <a:rPr lang="en-US" sz="900" b="0" i="0" u="none" strike="noStrike" kern="1200" dirty="0">
                <a:solidFill>
                  <a:schemeClr val="tx1"/>
                </a:solidFill>
                <a:effectLst/>
                <a:latin typeface="+mn-lt"/>
                <a:ea typeface="+mn-ea"/>
                <a:cs typeface="+mn-cs"/>
              </a:rPr>
              <a:t> (</a:t>
            </a:r>
            <a:r>
              <a:rPr lang="en-US" sz="900" b="0" i="0" kern="1200" dirty="0">
                <a:solidFill>
                  <a:schemeClr val="tx1"/>
                </a:solidFill>
                <a:effectLst/>
                <a:latin typeface="+mn-lt"/>
                <a:ea typeface="+mn-ea"/>
                <a:cs typeface="+mn-cs"/>
              </a:rPr>
              <a:t>nicotinic acid, </a:t>
            </a:r>
            <a:r>
              <a:rPr lang="en-US" sz="900" b="0" i="0" u="none" strike="noStrike" kern="1200" dirty="0">
                <a:solidFill>
                  <a:schemeClr val="tx1"/>
                </a:solidFill>
                <a:effectLst/>
                <a:latin typeface="+mn-lt"/>
                <a:ea typeface="+mn-ea"/>
                <a:cs typeface="+mn-cs"/>
              </a:rPr>
              <a:t>vitamin B3 - for digestive </a:t>
            </a:r>
            <a:r>
              <a:rPr lang="en-US" sz="900" b="0" i="0" kern="1200" dirty="0">
                <a:solidFill>
                  <a:schemeClr val="tx1"/>
                </a:solidFill>
                <a:effectLst/>
                <a:latin typeface="+mn-lt"/>
                <a:ea typeface="+mn-ea"/>
                <a:cs typeface="+mn-cs"/>
              </a:rPr>
              <a:t>system, skin and nervous system</a:t>
            </a:r>
            <a:r>
              <a:rPr lang="en-US" sz="900" b="0" i="0" u="none" strike="noStrike" kern="1200" dirty="0">
                <a:solidFill>
                  <a:schemeClr val="tx1"/>
                </a:solidFill>
                <a:effectLst/>
                <a:latin typeface="+mn-lt"/>
                <a:ea typeface="+mn-ea"/>
                <a:cs typeface="+mn-cs"/>
              </a:rPr>
              <a:t>) </a:t>
            </a:r>
          </a:p>
          <a:p>
            <a:pPr rtl="0"/>
            <a:endParaRPr lang="en-US" sz="900" b="0" i="0" u="none" strike="noStrike" kern="1200" dirty="0">
              <a:solidFill>
                <a:schemeClr val="tx1"/>
              </a:solidFill>
              <a:effectLst/>
              <a:latin typeface="+mn-lt"/>
              <a:ea typeface="+mn-ea"/>
              <a:cs typeface="+mn-cs"/>
            </a:endParaRPr>
          </a:p>
          <a:p>
            <a:pPr rtl="0"/>
            <a:r>
              <a:rPr lang="en-US" sz="900" b="0" i="0" u="none" strike="noStrike" kern="1200" dirty="0">
                <a:solidFill>
                  <a:schemeClr val="tx1"/>
                </a:solidFill>
                <a:effectLst/>
                <a:latin typeface="+mn-lt"/>
                <a:ea typeface="+mn-ea"/>
                <a:cs typeface="+mn-cs"/>
              </a:rPr>
              <a:t>- Recognizing that you are choosing to exercise changes it's neurochemical effect</a:t>
            </a:r>
            <a:endParaRPr lang="en-US" b="0" dirty="0">
              <a:effectLst/>
            </a:endParaRPr>
          </a:p>
          <a:p>
            <a:pPr rtl="0"/>
            <a:r>
              <a:rPr lang="en-US" sz="900" b="0" i="0" u="none" strike="noStrike" kern="1200" dirty="0">
                <a:solidFill>
                  <a:schemeClr val="tx1"/>
                </a:solidFill>
                <a:effectLst/>
                <a:latin typeface="+mn-lt"/>
                <a:ea typeface="+mn-ea"/>
                <a:cs typeface="+mn-cs"/>
              </a:rPr>
              <a:t>The biggest problem with exercise is that when people don't feel like doing it, they don't do it. But sometimes the reason they don't feel like doing it is because their serotonin activity is low, and they'd rather pig out on chips or watch TV.</a:t>
            </a:r>
            <a:endParaRPr lang="en-US" b="0" dirty="0">
              <a:effectLst/>
            </a:endParaRPr>
          </a:p>
          <a:p>
            <a:br>
              <a:rPr lang="en-US" dirty="0"/>
            </a:br>
            <a:r>
              <a:rPr lang="en-US" sz="900" b="0" i="0" kern="1200" dirty="0">
                <a:solidFill>
                  <a:schemeClr val="tx1"/>
                </a:solidFill>
                <a:effectLst/>
                <a:latin typeface="+mn-lt"/>
                <a:ea typeface="+mn-ea"/>
                <a:cs typeface="+mn-cs"/>
              </a:rPr>
              <a:t>Tryptophan is present in most </a:t>
            </a:r>
            <a:r>
              <a:rPr lang="en-US" sz="900" b="1" i="0" kern="1200" dirty="0">
                <a:solidFill>
                  <a:schemeClr val="tx1"/>
                </a:solidFill>
                <a:effectLst/>
                <a:latin typeface="+mn-lt"/>
                <a:ea typeface="+mn-ea"/>
                <a:cs typeface="+mn-cs"/>
              </a:rPr>
              <a:t>protein</a:t>
            </a:r>
            <a:r>
              <a:rPr lang="en-US" sz="900" b="0" i="0" kern="1200" dirty="0">
                <a:solidFill>
                  <a:schemeClr val="tx1"/>
                </a:solidFill>
                <a:effectLst/>
                <a:latin typeface="+mn-lt"/>
                <a:ea typeface="+mn-ea"/>
                <a:cs typeface="+mn-cs"/>
              </a:rPr>
              <a:t>-based foods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Glycemic index:</a:t>
            </a:r>
          </a:p>
          <a:p>
            <a:r>
              <a:rPr lang="en-US" sz="900" b="0" i="0" kern="1200" dirty="0">
                <a:solidFill>
                  <a:schemeClr val="tx1"/>
                </a:solidFill>
                <a:effectLst/>
                <a:latin typeface="+mn-lt"/>
                <a:ea typeface="+mn-ea"/>
                <a:cs typeface="+mn-cs"/>
              </a:rPr>
              <a:t> - veggies &gt; fruits</a:t>
            </a:r>
          </a:p>
          <a:p>
            <a:r>
              <a:rPr lang="en-US" sz="900" b="0" i="0" kern="1200" dirty="0">
                <a:solidFill>
                  <a:schemeClr val="tx1"/>
                </a:solidFill>
                <a:effectLst/>
                <a:latin typeface="+mn-lt"/>
                <a:ea typeface="+mn-ea"/>
                <a:cs typeface="+mn-cs"/>
              </a:rPr>
              <a:t> - smoothies &gt; juices</a:t>
            </a:r>
          </a:p>
          <a:p>
            <a:pPr lvl="1"/>
            <a:r>
              <a:rPr lang="en-US" sz="900" b="0" i="0" kern="1200" dirty="0">
                <a:solidFill>
                  <a:schemeClr val="tx1"/>
                </a:solidFill>
                <a:effectLst/>
                <a:latin typeface="+mn-lt"/>
                <a:ea typeface="+mn-ea"/>
                <a:cs typeface="+mn-cs"/>
              </a:rPr>
              <a:t>Fibers:</a:t>
            </a:r>
          </a:p>
          <a:p>
            <a:pPr lvl="1"/>
            <a:r>
              <a:rPr lang="en-US" sz="900" b="0" i="0" kern="1200" dirty="0">
                <a:solidFill>
                  <a:schemeClr val="tx1"/>
                </a:solidFill>
                <a:effectLst/>
                <a:latin typeface="+mn-lt"/>
                <a:ea typeface="+mn-ea"/>
                <a:cs typeface="+mn-cs"/>
              </a:rPr>
              <a:t> - soluble – forms a gel, slows absorption of sugar</a:t>
            </a:r>
          </a:p>
          <a:p>
            <a:pPr lvl="1"/>
            <a:r>
              <a:rPr lang="en-US" sz="900" b="0" i="0" kern="1200" dirty="0">
                <a:solidFill>
                  <a:schemeClr val="tx1"/>
                </a:solidFill>
                <a:effectLst/>
                <a:latin typeface="+mn-lt"/>
                <a:ea typeface="+mn-ea"/>
                <a:cs typeface="+mn-cs"/>
              </a:rPr>
              <a:t> - insoluble – promotes the movement of material through your digestive system</a:t>
            </a:r>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30</a:t>
            </a:fld>
            <a:endParaRPr lang="en-US"/>
          </a:p>
        </p:txBody>
      </p:sp>
    </p:spTree>
    <p:extLst>
      <p:ext uri="{BB962C8B-B14F-4D97-AF65-F5344CB8AC3E}">
        <p14:creationId xmlns:p14="http://schemas.microsoft.com/office/powerpoint/2010/main" val="343263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eb3f78cd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eb3f78cd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 I while I got to the question: What is happiness?</a:t>
            </a:r>
            <a:endParaRPr dirty="0"/>
          </a:p>
        </p:txBody>
      </p:sp>
    </p:spTree>
    <p:extLst>
      <p:ext uri="{BB962C8B-B14F-4D97-AF65-F5344CB8AC3E}">
        <p14:creationId xmlns:p14="http://schemas.microsoft.com/office/powerpoint/2010/main" val="3289256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UVB</a:t>
            </a:r>
          </a:p>
          <a:p>
            <a:r>
              <a:rPr lang="en-US" dirty="0"/>
              <a:t>Window glass filters UVB</a:t>
            </a:r>
          </a:p>
          <a:p>
            <a:r>
              <a:rPr lang="en-US" dirty="0"/>
              <a:t>Sun at its peek (12h at noon) has highest UVB</a:t>
            </a:r>
          </a:p>
          <a:p>
            <a:r>
              <a:rPr lang="en-US" dirty="0"/>
              <a:t>Washing</a:t>
            </a:r>
          </a:p>
        </p:txBody>
      </p:sp>
      <p:sp>
        <p:nvSpPr>
          <p:cNvPr id="4" name="Slide Number Placeholder 3"/>
          <p:cNvSpPr>
            <a:spLocks noGrp="1"/>
          </p:cNvSpPr>
          <p:nvPr>
            <p:ph type="sldNum" sz="quarter" idx="5"/>
          </p:nvPr>
        </p:nvSpPr>
        <p:spPr/>
        <p:txBody>
          <a:bodyPr/>
          <a:lstStyle/>
          <a:p>
            <a:fld id="{7F931835-D081-3E41-BDE4-8352EE47434F}" type="slidenum">
              <a:rPr lang="en-US" smtClean="0"/>
              <a:t>31</a:t>
            </a:fld>
            <a:endParaRPr lang="en-US"/>
          </a:p>
        </p:txBody>
      </p:sp>
    </p:spTree>
    <p:extLst>
      <p:ext uri="{BB962C8B-B14F-4D97-AF65-F5344CB8AC3E}">
        <p14:creationId xmlns:p14="http://schemas.microsoft.com/office/powerpoint/2010/main" val="1657546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fd77571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fd77571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 Rumen very interesting stuff indeed. Now we know what is happiness actually it is dopamine </a:t>
            </a:r>
            <a:r>
              <a:rPr lang="en" dirty="0" err="1"/>
              <a:t>oxytocine</a:t>
            </a:r>
            <a:r>
              <a:rPr lang="en" dirty="0"/>
              <a:t>… But I do not understand any of this I am not very good with chemistry. To stop here </a:t>
            </a:r>
            <a:endParaRPr dirty="0"/>
          </a:p>
        </p:txBody>
      </p:sp>
    </p:spTree>
    <p:extLst>
      <p:ext uri="{BB962C8B-B14F-4D97-AF65-F5344CB8AC3E}">
        <p14:creationId xmlns:p14="http://schemas.microsoft.com/office/powerpoint/2010/main" val="21637542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007a0726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007a0726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Usually when you ask elderly people “What happiness is?” They will reply that it is to be healthy and to have no major problems. The second one seems obvious, because when you have a </a:t>
            </a:r>
            <a:r>
              <a:rPr lang="en" dirty="0" err="1"/>
              <a:t>majer</a:t>
            </a:r>
            <a:r>
              <a:rPr lang="en" dirty="0"/>
              <a:t> problem you cannot stop thinking about it…. Broken build cannot enjoy anything too much worries news tasks duties etc.</a:t>
            </a:r>
            <a:endParaRPr dirty="0"/>
          </a:p>
        </p:txBody>
      </p:sp>
    </p:spTree>
    <p:extLst>
      <p:ext uri="{BB962C8B-B14F-4D97-AF65-F5344CB8AC3E}">
        <p14:creationId xmlns:p14="http://schemas.microsoft.com/office/powerpoint/2010/main" val="2527070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4007a0726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4007a0726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901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Aristotel</a:t>
            </a:r>
            <a:r>
              <a:rPr lang="en-US" dirty="0"/>
              <a:t> Social – Values match the ones to the people around you. So we have to dig deeper around what are values</a:t>
            </a:r>
          </a:p>
        </p:txBody>
      </p:sp>
      <p:sp>
        <p:nvSpPr>
          <p:cNvPr id="4" name="Slide Number Placeholder 3"/>
          <p:cNvSpPr>
            <a:spLocks noGrp="1"/>
          </p:cNvSpPr>
          <p:nvPr>
            <p:ph type="sldNum" sz="quarter" idx="5"/>
          </p:nvPr>
        </p:nvSpPr>
        <p:spPr/>
        <p:txBody>
          <a:bodyPr/>
          <a:lstStyle/>
          <a:p>
            <a:fld id="{7F931835-D081-3E41-BDE4-8352EE47434F}" type="slidenum">
              <a:rPr lang="en-US" smtClean="0"/>
              <a:t>37</a:t>
            </a:fld>
            <a:endParaRPr lang="en-US"/>
          </a:p>
        </p:txBody>
      </p:sp>
    </p:spTree>
    <p:extLst>
      <p:ext uri="{BB962C8B-B14F-4D97-AF65-F5344CB8AC3E}">
        <p14:creationId xmlns:p14="http://schemas.microsoft.com/office/powerpoint/2010/main" val="1674530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our scientific and timeless sources meet.</a:t>
            </a:r>
          </a:p>
          <a:p>
            <a:r>
              <a:rPr lang="en-US" dirty="0"/>
              <a:t>On next slides we’ll see that biochemistry, philosophy, religion and psychology are saying the same things.</a:t>
            </a:r>
          </a:p>
          <a:p>
            <a:r>
              <a:rPr lang="en-US" dirty="0"/>
              <a:t>We only need to understand the term ”values”</a:t>
            </a:r>
          </a:p>
        </p:txBody>
      </p:sp>
      <p:sp>
        <p:nvSpPr>
          <p:cNvPr id="4" name="Slide Number Placeholder 3"/>
          <p:cNvSpPr>
            <a:spLocks noGrp="1"/>
          </p:cNvSpPr>
          <p:nvPr>
            <p:ph type="sldNum" sz="quarter" idx="5"/>
          </p:nvPr>
        </p:nvSpPr>
        <p:spPr/>
        <p:txBody>
          <a:bodyPr/>
          <a:lstStyle/>
          <a:p>
            <a:fld id="{7F931835-D081-3E41-BDE4-8352EE47434F}" type="slidenum">
              <a:rPr lang="en-US" smtClean="0"/>
              <a:t>38</a:t>
            </a:fld>
            <a:endParaRPr lang="en-US"/>
          </a:p>
        </p:txBody>
      </p:sp>
    </p:spTree>
    <p:extLst>
      <p:ext uri="{BB962C8B-B14F-4D97-AF65-F5344CB8AC3E}">
        <p14:creationId xmlns:p14="http://schemas.microsoft.com/office/powerpoint/2010/main" val="2013477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External values never satisfy, they are never enough.</a:t>
            </a:r>
          </a:p>
        </p:txBody>
      </p:sp>
      <p:sp>
        <p:nvSpPr>
          <p:cNvPr id="4" name="Slide Number Placeholder 3"/>
          <p:cNvSpPr>
            <a:spLocks noGrp="1"/>
          </p:cNvSpPr>
          <p:nvPr>
            <p:ph type="sldNum" sz="quarter" idx="5"/>
          </p:nvPr>
        </p:nvSpPr>
        <p:spPr/>
        <p:txBody>
          <a:bodyPr/>
          <a:lstStyle/>
          <a:p>
            <a:fld id="{7F931835-D081-3E41-BDE4-8352EE47434F}" type="slidenum">
              <a:rPr lang="en-US" smtClean="0"/>
              <a:t>39</a:t>
            </a:fld>
            <a:endParaRPr lang="en-US"/>
          </a:p>
        </p:txBody>
      </p:sp>
    </p:spTree>
    <p:extLst>
      <p:ext uri="{BB962C8B-B14F-4D97-AF65-F5344CB8AC3E}">
        <p14:creationId xmlns:p14="http://schemas.microsoft.com/office/powerpoint/2010/main" val="2222147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8-fold path = Right: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Wisdom – view, intention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Concentration – meditation, mindfulness, effort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	Conduct – speech, action, livelihood /</a:t>
            </a:r>
            <a:r>
              <a:rPr lang="en-US" sz="900" b="0" i="0" kern="1200" dirty="0">
                <a:solidFill>
                  <a:schemeClr val="tx1"/>
                </a:solidFill>
                <a:effectLst/>
                <a:latin typeface="+mn-lt"/>
                <a:ea typeface="+mn-ea"/>
                <a:cs typeface="+mn-cs"/>
              </a:rPr>
              <a:t>ˈ</a:t>
            </a:r>
            <a:r>
              <a:rPr lang="en-US" sz="900" b="0" i="0" kern="1200" dirty="0" err="1">
                <a:solidFill>
                  <a:schemeClr val="tx1"/>
                </a:solidFill>
                <a:effectLst/>
                <a:latin typeface="+mn-lt"/>
                <a:ea typeface="+mn-ea"/>
                <a:cs typeface="+mn-cs"/>
              </a:rPr>
              <a:t>laivlēˌho͝od</a:t>
            </a:r>
            <a:r>
              <a:rPr lang="en-US" sz="900" b="0" i="0" kern="1200" dirty="0">
                <a:solidFill>
                  <a:schemeClr val="tx1"/>
                </a:solidFill>
                <a:effectLst/>
                <a:latin typeface="+mn-lt"/>
                <a:ea typeface="+mn-ea"/>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mn-lt"/>
                <a:ea typeface="+mn-ea"/>
                <a:cs typeface="+mn-cs"/>
              </a:rPr>
              <a:t>5 /ˈ</a:t>
            </a:r>
            <a:r>
              <a:rPr lang="en-US" sz="900" b="0" i="0" kern="1200" dirty="0" err="1">
                <a:solidFill>
                  <a:schemeClr val="tx1"/>
                </a:solidFill>
                <a:effectLst/>
                <a:latin typeface="+mn-lt"/>
                <a:ea typeface="+mn-ea"/>
                <a:cs typeface="+mn-cs"/>
              </a:rPr>
              <a:t>prēˌsept</a:t>
            </a:r>
            <a:r>
              <a:rPr lang="en-US" sz="900" b="0" i="0" kern="1200" dirty="0">
                <a:solidFill>
                  <a:schemeClr val="tx1"/>
                </a:solidFill>
                <a:effectLst/>
                <a:latin typeface="+mn-lt"/>
                <a:ea typeface="+mn-ea"/>
                <a:cs typeface="+mn-cs"/>
              </a:rPr>
              <a:t>/s = abstain from killing </a:t>
            </a:r>
            <a:r>
              <a:rPr lang="en-US" sz="900" b="0" i="0" u="none" strike="noStrike" kern="1200" dirty="0">
                <a:solidFill>
                  <a:schemeClr val="tx1"/>
                </a:solidFill>
                <a:effectLst/>
                <a:latin typeface="+mn-lt"/>
                <a:ea typeface="+mn-ea"/>
                <a:cs typeface="+mn-cs"/>
                <a:hlinkClick r:id="rId3" tooltip="Sentient being (Buddhism)"/>
              </a:rPr>
              <a:t>living beings</a:t>
            </a:r>
            <a:r>
              <a:rPr lang="en-US" sz="900" b="0" i="0" kern="1200" dirty="0">
                <a:solidFill>
                  <a:schemeClr val="tx1"/>
                </a:solidFill>
                <a:effectLst/>
                <a:latin typeface="+mn-lt"/>
                <a:ea typeface="+mn-ea"/>
                <a:cs typeface="+mn-cs"/>
              </a:rPr>
              <a:t>, stealing, sexual misconduct, lying and intoxication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Arial" panose="020B0604020202020204" pitchFamily="34" charset="0"/>
              </a:rPr>
              <a:t>The bliss of being human and permanent happiness is based on humans’ realization of the highest possible values</a:t>
            </a:r>
          </a:p>
          <a:p>
            <a:endParaRPr lang="en-US" dirty="0"/>
          </a:p>
          <a:p>
            <a:endParaRPr lang="en-US" dirty="0"/>
          </a:p>
          <a:p>
            <a:r>
              <a:rPr lang="en-US" dirty="0"/>
              <a:t>"Don't steal", so says the law, so it contributes to my happiness.</a:t>
            </a:r>
          </a:p>
        </p:txBody>
      </p:sp>
      <p:sp>
        <p:nvSpPr>
          <p:cNvPr id="4" name="Slide Number Placeholder 3"/>
          <p:cNvSpPr>
            <a:spLocks noGrp="1"/>
          </p:cNvSpPr>
          <p:nvPr>
            <p:ph type="sldNum" sz="quarter" idx="5"/>
          </p:nvPr>
        </p:nvSpPr>
        <p:spPr/>
        <p:txBody>
          <a:bodyPr/>
          <a:lstStyle/>
          <a:p>
            <a:fld id="{7F931835-D081-3E41-BDE4-8352EE47434F}" type="slidenum">
              <a:rPr lang="en-US" smtClean="0"/>
              <a:t>40</a:t>
            </a:fld>
            <a:endParaRPr lang="en-US"/>
          </a:p>
        </p:txBody>
      </p:sp>
    </p:spTree>
    <p:extLst>
      <p:ext uri="{BB962C8B-B14F-4D97-AF65-F5344CB8AC3E}">
        <p14:creationId xmlns:p14="http://schemas.microsoft.com/office/powerpoint/2010/main" val="1658587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800" b="0" i="0" u="none" strike="noStrike" dirty="0">
              <a:solidFill>
                <a:srgbClr val="000000"/>
              </a:solidFill>
              <a:effectLst/>
              <a:latin typeface="Arial" panose="020B0604020202020204" pitchFamily="34" charset="0"/>
            </a:endParaRPr>
          </a:p>
          <a:p>
            <a:pPr rtl="0">
              <a:spcBef>
                <a:spcPts val="0"/>
              </a:spcBef>
              <a:spcAft>
                <a:spcPts val="0"/>
              </a:spcAft>
            </a:pPr>
            <a:r>
              <a:rPr lang="en-US" sz="800" b="0" i="0" u="none" strike="noStrike" dirty="0" err="1">
                <a:solidFill>
                  <a:srgbClr val="000000"/>
                </a:solidFill>
                <a:effectLst/>
                <a:latin typeface="Arial" panose="020B0604020202020204" pitchFamily="34" charset="0"/>
              </a:rPr>
              <a:t>V.Frankl</a:t>
            </a:r>
            <a:r>
              <a:rPr lang="en-US" sz="800" b="0" i="0" u="none" strike="noStrike" dirty="0">
                <a:solidFill>
                  <a:srgbClr val="000000"/>
                </a:solidFill>
                <a:effectLst/>
                <a:latin typeface="Arial" panose="020B0604020202020204" pitchFamily="34" charset="0"/>
              </a:rPr>
              <a:t>: </a:t>
            </a:r>
            <a:endParaRPr lang="en-US" b="0" dirty="0">
              <a:effectLst/>
            </a:endParaRPr>
          </a:p>
          <a:p>
            <a:pPr lvl="1" rtl="0" fontAlgn="base">
              <a:spcBef>
                <a:spcPts val="0"/>
              </a:spcBef>
              <a:spcAft>
                <a:spcPts val="0"/>
              </a:spcAft>
              <a:buFont typeface="Arial" panose="020B0604020202020204" pitchFamily="34" charset="0"/>
              <a:buChar char="•"/>
            </a:pPr>
            <a:r>
              <a:rPr lang="en-US" sz="900" b="0" i="0" u="none" strike="noStrike" dirty="0">
                <a:solidFill>
                  <a:srgbClr val="000000"/>
                </a:solidFill>
                <a:effectLst/>
                <a:latin typeface="Arial" panose="020B0604020202020204" pitchFamily="34" charset="0"/>
              </a:rPr>
              <a:t>Permanent happiness is when you act according to your values</a:t>
            </a:r>
          </a:p>
        </p:txBody>
      </p:sp>
      <p:sp>
        <p:nvSpPr>
          <p:cNvPr id="4" name="Slide Number Placeholder 3"/>
          <p:cNvSpPr>
            <a:spLocks noGrp="1"/>
          </p:cNvSpPr>
          <p:nvPr>
            <p:ph type="sldNum" sz="quarter" idx="5"/>
          </p:nvPr>
        </p:nvSpPr>
        <p:spPr/>
        <p:txBody>
          <a:bodyPr/>
          <a:lstStyle/>
          <a:p>
            <a:fld id="{7F931835-D081-3E41-BDE4-8352EE47434F}" type="slidenum">
              <a:rPr lang="en-US" smtClean="0"/>
              <a:t>41</a:t>
            </a:fld>
            <a:endParaRPr lang="en-US"/>
          </a:p>
        </p:txBody>
      </p:sp>
    </p:spTree>
    <p:extLst>
      <p:ext uri="{BB962C8B-B14F-4D97-AF65-F5344CB8AC3E}">
        <p14:creationId xmlns:p14="http://schemas.microsoft.com/office/powerpoint/2010/main" val="1912334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Fulfillment in putting one's soul into something, e.g. enjoyment of arts and nature:</a:t>
            </a:r>
          </a:p>
          <a:p>
            <a:endParaRPr lang="en-US" dirty="0"/>
          </a:p>
          <a:p>
            <a:r>
              <a:rPr lang="en-US" dirty="0"/>
              <a:t>Making values become real through creative activity:</a:t>
            </a:r>
          </a:p>
          <a:p>
            <a:endParaRPr lang="en-US" dirty="0"/>
          </a:p>
          <a:p>
            <a:r>
              <a:rPr lang="en-US" dirty="0"/>
              <a:t>Steadfast bearing of the blows of fate:</a:t>
            </a:r>
          </a:p>
          <a:p>
            <a:endParaRPr lang="en-US" dirty="0"/>
          </a:p>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42</a:t>
            </a:fld>
            <a:endParaRPr lang="en-US"/>
          </a:p>
        </p:txBody>
      </p:sp>
    </p:spTree>
    <p:extLst>
      <p:ext uri="{BB962C8B-B14F-4D97-AF65-F5344CB8AC3E}">
        <p14:creationId xmlns:p14="http://schemas.microsoft.com/office/powerpoint/2010/main" val="371840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f8b37950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f8b37950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answer was easy - pizza</a:t>
            </a:r>
            <a:endParaRPr dirty="0"/>
          </a:p>
        </p:txBody>
      </p:sp>
    </p:spTree>
    <p:extLst>
      <p:ext uri="{BB962C8B-B14F-4D97-AF65-F5344CB8AC3E}">
        <p14:creationId xmlns:p14="http://schemas.microsoft.com/office/powerpoint/2010/main" val="3605593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act according to my values I’m happy.</a:t>
            </a:r>
          </a:p>
          <a:p>
            <a:endParaRPr lang="en-US" dirty="0"/>
          </a:p>
          <a:p>
            <a:r>
              <a:rPr lang="en-US" dirty="0"/>
              <a:t>When we show bravery, courage, dignity – we are happy.</a:t>
            </a:r>
          </a:p>
          <a:p>
            <a:endParaRPr lang="en-US" dirty="0"/>
          </a:p>
          <a:p>
            <a:endParaRPr lang="en-US" dirty="0"/>
          </a:p>
          <a:p>
            <a:pPr marL="685800" lvl="1" indent="-342900" fontAlgn="base">
              <a:buFont typeface="+mj-lt"/>
              <a:buAutoNum type="arabicPeriod"/>
            </a:pPr>
            <a:r>
              <a:rPr lang="en-US" sz="1850" dirty="0"/>
              <a:t>enjoyment of arts or nature (connect to Beauty) - fulfillment in putting one's soul into something</a:t>
            </a:r>
          </a:p>
          <a:p>
            <a:pPr marL="685800" lvl="1" indent="-342900" fontAlgn="base">
              <a:buFont typeface="+mj-lt"/>
              <a:buAutoNum type="arabicPeriod"/>
            </a:pPr>
            <a:r>
              <a:rPr lang="en-US" sz="2000" dirty="0"/>
              <a:t>making values become real through creative activity</a:t>
            </a:r>
          </a:p>
          <a:p>
            <a:pPr marL="685800" lvl="1" indent="-342900" fontAlgn="base">
              <a:buFont typeface="+mj-lt"/>
              <a:buAutoNum type="arabicPeriod"/>
            </a:pPr>
            <a:r>
              <a:rPr lang="en-US" sz="1850" dirty="0"/>
              <a:t> – connect to Beauty. </a:t>
            </a:r>
          </a:p>
          <a:p>
            <a:pPr marL="342900" lvl="1" indent="0" fontAlgn="base">
              <a:buNone/>
            </a:pPr>
            <a:r>
              <a:rPr lang="en-US" sz="1850" dirty="0"/>
              <a:t>	fulfillment in putting one's soul into something (e.g. enjoyment of arts or nature)</a:t>
            </a:r>
          </a:p>
          <a:p>
            <a:pPr marL="342900" lvl="1" indent="0" fontAlgn="base">
              <a:buNone/>
            </a:pPr>
            <a:r>
              <a:rPr lang="en-US" sz="900" dirty="0"/>
              <a:t> - making values become real through creative activity</a:t>
            </a:r>
            <a:endParaRPr lang="en-US" dirty="0"/>
          </a:p>
          <a:p>
            <a:endParaRPr lang="en-US" dirty="0"/>
          </a:p>
          <a:p>
            <a:endParaRPr lang="en-US" dirty="0"/>
          </a:p>
          <a:p>
            <a:r>
              <a:rPr lang="en-US" dirty="0"/>
              <a:t>Love / Joy: Invest those 3 seconds of your life into piece of happiness. ROI guaranteed.</a:t>
            </a:r>
          </a:p>
          <a:p>
            <a:endParaRPr lang="en-US" dirty="0"/>
          </a:p>
          <a:p>
            <a:r>
              <a:rPr lang="en-US" dirty="0"/>
              <a:t>Work: You know that biochemically this makes you happy</a:t>
            </a:r>
          </a:p>
          <a:p>
            <a:r>
              <a:rPr lang="en-US" dirty="0"/>
              <a:t>Just overcome the knowledge-action gap. Because U R a Google search away from any decision.</a:t>
            </a:r>
          </a:p>
          <a:p>
            <a:r>
              <a:rPr lang="en-US" dirty="0"/>
              <a:t>Works best when you get things done for other people</a:t>
            </a:r>
          </a:p>
          <a:p>
            <a:endParaRPr lang="en-US" dirty="0"/>
          </a:p>
          <a:p>
            <a:r>
              <a:rPr lang="en-US" dirty="0"/>
              <a:t>Withstand, endure, to last, to persist, continue</a:t>
            </a:r>
          </a:p>
          <a:p>
            <a:r>
              <a:rPr lang="en-US" dirty="0"/>
              <a:t>Situational</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mn-lt"/>
                <a:ea typeface="+mn-ea"/>
                <a:cs typeface="+mn-cs"/>
              </a:rPr>
              <a:t>/</a:t>
            </a:r>
            <a:r>
              <a:rPr lang="en-US" sz="900" b="0" i="0" kern="1200" dirty="0" err="1">
                <a:solidFill>
                  <a:schemeClr val="tx1"/>
                </a:solidFill>
                <a:effectLst/>
                <a:latin typeface="+mn-lt"/>
                <a:ea typeface="+mn-ea"/>
                <a:cs typeface="+mn-cs"/>
              </a:rPr>
              <a:t>ikˌspirēˈen</a:t>
            </a:r>
            <a:r>
              <a:rPr lang="en-US" sz="900" b="0" i="0" kern="1200" dirty="0">
                <a:solidFill>
                  <a:schemeClr val="tx1"/>
                </a:solidFill>
                <a:effectLst/>
                <a:latin typeface="+mn-lt"/>
                <a:ea typeface="+mn-ea"/>
                <a:cs typeface="+mn-cs"/>
              </a:rPr>
              <a:t>(t)SH(</a:t>
            </a:r>
            <a:r>
              <a:rPr lang="en-US" sz="900" b="0" i="0" kern="1200" dirty="0" err="1">
                <a:solidFill>
                  <a:schemeClr val="tx1"/>
                </a:solidFill>
                <a:effectLst/>
                <a:latin typeface="+mn-lt"/>
                <a:ea typeface="+mn-ea"/>
                <a:cs typeface="+mn-cs"/>
              </a:rPr>
              <a:t>ə</a:t>
            </a:r>
            <a:r>
              <a:rPr lang="en-US" sz="900" b="0" i="0" kern="1200" dirty="0">
                <a:solidFill>
                  <a:schemeClr val="tx1"/>
                </a:solidFill>
                <a:effectLst/>
                <a:latin typeface="+mn-lt"/>
                <a:ea typeface="+mn-ea"/>
                <a:cs typeface="+mn-cs"/>
              </a:rPr>
              <a:t>)l/</a:t>
            </a:r>
            <a:r>
              <a:rPr lang="en-US" dirty="0"/>
              <a:t> – Beauty</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Behavioral - </a:t>
            </a:r>
            <a:r>
              <a:rPr lang="en-US" sz="900" dirty="0"/>
              <a:t>Plato's Goodness</a:t>
            </a:r>
          </a:p>
          <a:p>
            <a:r>
              <a:rPr lang="en-US" sz="900" b="0" i="0" kern="1200" dirty="0">
                <a:solidFill>
                  <a:schemeClr val="tx1"/>
                </a:solidFill>
                <a:effectLst/>
                <a:latin typeface="+mn-lt"/>
                <a:ea typeface="+mn-ea"/>
                <a:cs typeface="+mn-cs"/>
              </a:rPr>
              <a:t>/ˌ</a:t>
            </a:r>
            <a:r>
              <a:rPr lang="en-US" sz="900" b="0" i="0" kern="1200" dirty="0" err="1">
                <a:solidFill>
                  <a:schemeClr val="tx1"/>
                </a:solidFill>
                <a:effectLst/>
                <a:latin typeface="+mn-lt"/>
                <a:ea typeface="+mn-ea"/>
                <a:cs typeface="+mn-cs"/>
              </a:rPr>
              <a:t>adəˈt</a:t>
            </a:r>
            <a:r>
              <a:rPr lang="en-US" sz="900" b="0" i="0" kern="1200" dirty="0">
                <a:solidFill>
                  <a:schemeClr val="tx1"/>
                </a:solidFill>
                <a:effectLst/>
                <a:latin typeface="+mn-lt"/>
                <a:ea typeface="+mn-ea"/>
                <a:cs typeface="+mn-cs"/>
              </a:rPr>
              <a:t>(y)</a:t>
            </a:r>
            <a:r>
              <a:rPr lang="en-US" sz="900" b="0" i="0" kern="1200" dirty="0" err="1">
                <a:solidFill>
                  <a:schemeClr val="tx1"/>
                </a:solidFill>
                <a:effectLst/>
                <a:latin typeface="+mn-lt"/>
                <a:ea typeface="+mn-ea"/>
                <a:cs typeface="+mn-cs"/>
              </a:rPr>
              <a:t>o͞od</a:t>
            </a:r>
            <a:r>
              <a:rPr lang="en-US" sz="900" b="0" i="0" kern="1200" dirty="0">
                <a:solidFill>
                  <a:schemeClr val="tx1"/>
                </a:solidFill>
                <a:effectLst/>
                <a:latin typeface="+mn-lt"/>
                <a:ea typeface="+mn-ea"/>
                <a:cs typeface="+mn-cs"/>
              </a:rPr>
              <a:t>(</a:t>
            </a:r>
            <a:r>
              <a:rPr lang="en-US" sz="900" b="0" i="0" kern="1200" dirty="0" err="1">
                <a:solidFill>
                  <a:schemeClr val="tx1"/>
                </a:solidFill>
                <a:effectLst/>
                <a:latin typeface="+mn-lt"/>
                <a:ea typeface="+mn-ea"/>
                <a:cs typeface="+mn-cs"/>
              </a:rPr>
              <a:t>ə</a:t>
            </a:r>
            <a:r>
              <a:rPr lang="en-US" sz="900" b="0" i="0" kern="1200" dirty="0">
                <a:solidFill>
                  <a:schemeClr val="tx1"/>
                </a:solidFill>
                <a:effectLst/>
                <a:latin typeface="+mn-lt"/>
                <a:ea typeface="+mn-ea"/>
                <a:cs typeface="+mn-cs"/>
              </a:rPr>
              <a:t>)n(</a:t>
            </a:r>
            <a:r>
              <a:rPr lang="en-US" sz="900" b="0" i="0" kern="1200" dirty="0" err="1">
                <a:solidFill>
                  <a:schemeClr val="tx1"/>
                </a:solidFill>
                <a:effectLst/>
                <a:latin typeface="+mn-lt"/>
                <a:ea typeface="+mn-ea"/>
                <a:cs typeface="+mn-cs"/>
              </a:rPr>
              <a:t>ə</a:t>
            </a:r>
            <a:r>
              <a:rPr lang="en-US" sz="900" b="0" i="0" kern="1200" dirty="0">
                <a:solidFill>
                  <a:schemeClr val="tx1"/>
                </a:solidFill>
                <a:effectLst/>
                <a:latin typeface="+mn-lt"/>
                <a:ea typeface="+mn-ea"/>
                <a:cs typeface="+mn-cs"/>
              </a:rPr>
              <a:t>)l/</a:t>
            </a:r>
            <a:r>
              <a:rPr lang="en-US" dirty="0"/>
              <a:t> - Truth</a:t>
            </a:r>
          </a:p>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43</a:t>
            </a:fld>
            <a:endParaRPr lang="en-US"/>
          </a:p>
        </p:txBody>
      </p:sp>
    </p:spTree>
    <p:extLst>
      <p:ext uri="{BB962C8B-B14F-4D97-AF65-F5344CB8AC3E}">
        <p14:creationId xmlns:p14="http://schemas.microsoft.com/office/powerpoint/2010/main" val="32233604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Fulfillment in putting one's soul into something, e.g. enjoyment of arts and nature:</a:t>
            </a:r>
          </a:p>
          <a:p>
            <a:endParaRPr lang="en-US" dirty="0"/>
          </a:p>
          <a:p>
            <a:r>
              <a:rPr lang="en-US" dirty="0"/>
              <a:t>Making values become real through creative activity:</a:t>
            </a:r>
          </a:p>
          <a:p>
            <a:endParaRPr lang="en-US" dirty="0"/>
          </a:p>
          <a:p>
            <a:r>
              <a:rPr lang="en-US" dirty="0"/>
              <a:t>Steadfast bearing of the blows of fate:</a:t>
            </a:r>
          </a:p>
          <a:p>
            <a:endParaRPr lang="en-US" dirty="0"/>
          </a:p>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44</a:t>
            </a:fld>
            <a:endParaRPr lang="en-US"/>
          </a:p>
        </p:txBody>
      </p:sp>
    </p:spTree>
    <p:extLst>
      <p:ext uri="{BB962C8B-B14F-4D97-AF65-F5344CB8AC3E}">
        <p14:creationId xmlns:p14="http://schemas.microsoft.com/office/powerpoint/2010/main" val="2060196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45</a:t>
            </a:fld>
            <a:endParaRPr lang="en-US"/>
          </a:p>
        </p:txBody>
      </p:sp>
    </p:spTree>
    <p:extLst>
      <p:ext uri="{BB962C8B-B14F-4D97-AF65-F5344CB8AC3E}">
        <p14:creationId xmlns:p14="http://schemas.microsoft.com/office/powerpoint/2010/main" val="3251133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Fulfillment in putting one's soul into something, e.g. enjoyment of arts and nature:</a:t>
            </a:r>
          </a:p>
          <a:p>
            <a:endParaRPr lang="en-US" dirty="0"/>
          </a:p>
          <a:p>
            <a:r>
              <a:rPr lang="en-US" dirty="0"/>
              <a:t>Making values become real through creative activity:</a:t>
            </a:r>
          </a:p>
          <a:p>
            <a:endParaRPr lang="en-US" dirty="0"/>
          </a:p>
          <a:p>
            <a:r>
              <a:rPr lang="en-US" dirty="0"/>
              <a:t>Steadfast bearing of the blows of fate:</a:t>
            </a:r>
          </a:p>
          <a:p>
            <a:endParaRPr lang="en-US" dirty="0"/>
          </a:p>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46</a:t>
            </a:fld>
            <a:endParaRPr lang="en-US"/>
          </a:p>
        </p:txBody>
      </p:sp>
    </p:spTree>
    <p:extLst>
      <p:ext uri="{BB962C8B-B14F-4D97-AF65-F5344CB8AC3E}">
        <p14:creationId xmlns:p14="http://schemas.microsoft.com/office/powerpoint/2010/main" val="1969751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48</a:t>
            </a:fld>
            <a:endParaRPr lang="en-US"/>
          </a:p>
        </p:txBody>
      </p:sp>
    </p:spTree>
    <p:extLst>
      <p:ext uri="{BB962C8B-B14F-4D97-AF65-F5344CB8AC3E}">
        <p14:creationId xmlns:p14="http://schemas.microsoft.com/office/powerpoint/2010/main" val="994987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know this guy? I actually can not pronounce his name, so I will let this little </a:t>
            </a:r>
            <a:r>
              <a:rPr lang="en-US" dirty="0" err="1"/>
              <a:t>budy</a:t>
            </a:r>
            <a:r>
              <a:rPr lang="en-US" dirty="0"/>
              <a:t> to say it</a:t>
            </a:r>
          </a:p>
        </p:txBody>
      </p:sp>
      <p:sp>
        <p:nvSpPr>
          <p:cNvPr id="4" name="Slide Number Placeholder 3"/>
          <p:cNvSpPr>
            <a:spLocks noGrp="1"/>
          </p:cNvSpPr>
          <p:nvPr>
            <p:ph type="sldNum" sz="quarter" idx="5"/>
          </p:nvPr>
        </p:nvSpPr>
        <p:spPr/>
        <p:txBody>
          <a:bodyPr/>
          <a:lstStyle/>
          <a:p>
            <a:fld id="{7F931835-D081-3E41-BDE4-8352EE47434F}" type="slidenum">
              <a:rPr lang="en-US" smtClean="0"/>
              <a:t>49</a:t>
            </a:fld>
            <a:endParaRPr lang="en-US"/>
          </a:p>
        </p:txBody>
      </p:sp>
    </p:spTree>
    <p:extLst>
      <p:ext uri="{BB962C8B-B14F-4D97-AF65-F5344CB8AC3E}">
        <p14:creationId xmlns:p14="http://schemas.microsoft.com/office/powerpoint/2010/main" val="1784685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50</a:t>
            </a:fld>
            <a:endParaRPr lang="en-US"/>
          </a:p>
        </p:txBody>
      </p:sp>
    </p:spTree>
    <p:extLst>
      <p:ext uri="{BB962C8B-B14F-4D97-AF65-F5344CB8AC3E}">
        <p14:creationId xmlns:p14="http://schemas.microsoft.com/office/powerpoint/2010/main" val="3927356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described the state of flow. A state in which we stop to notice the passage of time and stop perceive the world around us.</a:t>
            </a:r>
          </a:p>
          <a:p>
            <a:r>
              <a:rPr lang="en-US" dirty="0"/>
              <a:t>How many of you have experienced this in your job?</a:t>
            </a:r>
          </a:p>
          <a:p>
            <a:r>
              <a:rPr lang="en-US" dirty="0"/>
              <a:t>We have to be thankful that our job is one of the few which put us in this state, because this is the state in which we experience the highest levels of happiness.</a:t>
            </a:r>
          </a:p>
        </p:txBody>
      </p:sp>
      <p:sp>
        <p:nvSpPr>
          <p:cNvPr id="4" name="Slide Number Placeholder 3"/>
          <p:cNvSpPr>
            <a:spLocks noGrp="1"/>
          </p:cNvSpPr>
          <p:nvPr>
            <p:ph type="sldNum" sz="quarter" idx="5"/>
          </p:nvPr>
        </p:nvSpPr>
        <p:spPr/>
        <p:txBody>
          <a:bodyPr/>
          <a:lstStyle/>
          <a:p>
            <a:fld id="{7F931835-D081-3E41-BDE4-8352EE47434F}" type="slidenum">
              <a:rPr lang="en-US" smtClean="0"/>
              <a:t>51</a:t>
            </a:fld>
            <a:endParaRPr lang="en-US"/>
          </a:p>
        </p:txBody>
      </p:sp>
    </p:spTree>
    <p:extLst>
      <p:ext uri="{BB962C8B-B14F-4D97-AF65-F5344CB8AC3E}">
        <p14:creationId xmlns:p14="http://schemas.microsoft.com/office/powerpoint/2010/main" val="2844412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Challenging, Learning curve, break down.</a:t>
            </a:r>
          </a:p>
          <a:p>
            <a:r>
              <a:rPr lang="en-US" dirty="0"/>
              <a:t>Experienced in Work so go to work.</a:t>
            </a:r>
          </a:p>
          <a:p>
            <a:r>
              <a:rPr lang="en-US" dirty="0"/>
              <a:t>We are in the flow, because we did not notice that we are almost out of time</a:t>
            </a:r>
          </a:p>
          <a:p>
            <a:r>
              <a:rPr lang="en-US" dirty="0"/>
              <a:t>Controversial bits</a:t>
            </a:r>
          </a:p>
        </p:txBody>
      </p:sp>
      <p:sp>
        <p:nvSpPr>
          <p:cNvPr id="4" name="Slide Number Placeholder 3"/>
          <p:cNvSpPr>
            <a:spLocks noGrp="1"/>
          </p:cNvSpPr>
          <p:nvPr>
            <p:ph type="sldNum" sz="quarter" idx="5"/>
          </p:nvPr>
        </p:nvSpPr>
        <p:spPr/>
        <p:txBody>
          <a:bodyPr/>
          <a:lstStyle/>
          <a:p>
            <a:fld id="{7F931835-D081-3E41-BDE4-8352EE47434F}" type="slidenum">
              <a:rPr lang="en-US" smtClean="0"/>
              <a:t>52</a:t>
            </a:fld>
            <a:endParaRPr lang="en-US"/>
          </a:p>
        </p:txBody>
      </p:sp>
    </p:spTree>
    <p:extLst>
      <p:ext uri="{BB962C8B-B14F-4D97-AF65-F5344CB8AC3E}">
        <p14:creationId xmlns:p14="http://schemas.microsoft.com/office/powerpoint/2010/main" val="2280692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3882e8cd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3882e8cd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Being happy makes you a better person, right?</a:t>
            </a:r>
            <a:endParaRPr dirty="0"/>
          </a:p>
        </p:txBody>
      </p:sp>
    </p:spTree>
    <p:extLst>
      <p:ext uri="{BB962C8B-B14F-4D97-AF65-F5344CB8AC3E}">
        <p14:creationId xmlns:p14="http://schemas.microsoft.com/office/powerpoint/2010/main" val="3832532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soon after that instead of happiness we feel regret</a:t>
            </a:r>
          </a:p>
        </p:txBody>
      </p:sp>
      <p:sp>
        <p:nvSpPr>
          <p:cNvPr id="4" name="Slide Number Placeholder 3"/>
          <p:cNvSpPr>
            <a:spLocks noGrp="1"/>
          </p:cNvSpPr>
          <p:nvPr>
            <p:ph type="sldNum" sz="quarter" idx="5"/>
          </p:nvPr>
        </p:nvSpPr>
        <p:spPr/>
        <p:txBody>
          <a:bodyPr/>
          <a:lstStyle/>
          <a:p>
            <a:fld id="{7F931835-D081-3E41-BDE4-8352EE47434F}" type="slidenum">
              <a:rPr lang="en-US" smtClean="0"/>
              <a:t>5</a:t>
            </a:fld>
            <a:endParaRPr lang="en-US"/>
          </a:p>
        </p:txBody>
      </p:sp>
    </p:spTree>
    <p:extLst>
      <p:ext uri="{BB962C8B-B14F-4D97-AF65-F5344CB8AC3E}">
        <p14:creationId xmlns:p14="http://schemas.microsoft.com/office/powerpoint/2010/main" val="3347271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3882e8cd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3882e8cd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Being happy makes you a better person, right?</a:t>
            </a:r>
            <a:endParaRPr/>
          </a:p>
        </p:txBody>
      </p:sp>
    </p:spTree>
    <p:extLst>
      <p:ext uri="{BB962C8B-B14F-4D97-AF65-F5344CB8AC3E}">
        <p14:creationId xmlns:p14="http://schemas.microsoft.com/office/powerpoint/2010/main" val="41095175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3882e8cd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3882e8cd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222222"/>
                </a:solidFill>
              </a:rPr>
              <a:t>Psychologist Joseph </a:t>
            </a:r>
            <a:r>
              <a:rPr lang="en" sz="1200" dirty="0" err="1">
                <a:solidFill>
                  <a:srgbClr val="222222"/>
                </a:solidFill>
              </a:rPr>
              <a:t>Forgas</a:t>
            </a:r>
            <a:r>
              <a:rPr lang="en" sz="1200" dirty="0">
                <a:solidFill>
                  <a:srgbClr val="222222"/>
                </a:solidFill>
              </a:rPr>
              <a:t> professor at New South Wales university Sydney. Participants were given lottery tickets, and then given a choice about how many tickets they wanted to give to others and how many they wished to keep for themselves. Those who were in a good mood ended up keeping more tickets for themselves. This suggests that, at least in some settings, being happy does not necessarily mean we will be generous. In fact, the opposite could be true.</a:t>
            </a:r>
            <a:br>
              <a:rPr lang="en" sz="1200" dirty="0">
                <a:solidFill>
                  <a:srgbClr val="222222"/>
                </a:solidFill>
              </a:rPr>
            </a:br>
            <a:endParaRPr dirty="0"/>
          </a:p>
        </p:txBody>
      </p:sp>
    </p:spTree>
    <p:extLst>
      <p:ext uri="{BB962C8B-B14F-4D97-AF65-F5344CB8AC3E}">
        <p14:creationId xmlns:p14="http://schemas.microsoft.com/office/powerpoint/2010/main" val="3406835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3882e8cd9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3882e8cd9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we focus too much on happiness it can make us less happy, especially if we do not measure it correctly or do not understand it properly.</a:t>
            </a:r>
            <a:endParaRPr dirty="0"/>
          </a:p>
          <a:p>
            <a:pPr marL="0" lvl="0" indent="0" algn="l" rtl="0">
              <a:spcBef>
                <a:spcPts val="0"/>
              </a:spcBef>
              <a:spcAft>
                <a:spcPts val="0"/>
              </a:spcAft>
              <a:buClr>
                <a:srgbClr val="000000"/>
              </a:buClr>
              <a:buSzPts val="1100"/>
              <a:buFont typeface="Arial"/>
              <a:buNone/>
            </a:pPr>
            <a:r>
              <a:rPr lang="en" dirty="0"/>
              <a:t>Essentially, when happiness becomes a duty, it can make people feel worse.</a:t>
            </a:r>
            <a:endParaRPr dirty="0"/>
          </a:p>
        </p:txBody>
      </p:sp>
    </p:spTree>
    <p:extLst>
      <p:ext uri="{BB962C8B-B14F-4D97-AF65-F5344CB8AC3E}">
        <p14:creationId xmlns:p14="http://schemas.microsoft.com/office/powerpoint/2010/main" val="10405199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eae4fb9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eae4fb9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Back to our problem</a:t>
            </a:r>
            <a:endParaRPr dirty="0"/>
          </a:p>
        </p:txBody>
      </p:sp>
    </p:spTree>
    <p:extLst>
      <p:ext uri="{BB962C8B-B14F-4D97-AF65-F5344CB8AC3E}">
        <p14:creationId xmlns:p14="http://schemas.microsoft.com/office/powerpoint/2010/main" val="993668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f8b37950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f8b37950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lot of tips </a:t>
            </a:r>
            <a:endParaRPr dirty="0"/>
          </a:p>
        </p:txBody>
      </p:sp>
    </p:spTree>
    <p:extLst>
      <p:ext uri="{BB962C8B-B14F-4D97-AF65-F5344CB8AC3E}">
        <p14:creationId xmlns:p14="http://schemas.microsoft.com/office/powerpoint/2010/main" val="27021416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fd775713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fd775713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Happiness is something that cannot be found received or bought, it can only be built by ourselves. And it is is our responsibility to do so.</a:t>
            </a:r>
          </a:p>
          <a:p>
            <a:pPr marL="0" lvl="0" indent="0" algn="l" rtl="0">
              <a:spcBef>
                <a:spcPts val="0"/>
              </a:spcBef>
              <a:spcAft>
                <a:spcPts val="0"/>
              </a:spcAft>
              <a:buNone/>
            </a:pPr>
            <a:endParaRPr lang="en" dirty="0"/>
          </a:p>
          <a:p>
            <a:pPr marL="0" lvl="0" indent="0" algn="l" rtl="0">
              <a:spcBef>
                <a:spcPts val="0"/>
              </a:spcBef>
              <a:spcAft>
                <a:spcPts val="0"/>
              </a:spcAft>
              <a:buNone/>
            </a:pPr>
            <a:r>
              <a:rPr lang="en-US" sz="900" b="0" i="0" u="none" strike="noStrike" kern="1200" dirty="0">
                <a:solidFill>
                  <a:schemeClr val="tx1"/>
                </a:solidFill>
                <a:effectLst/>
                <a:latin typeface="+mn-lt"/>
                <a:ea typeface="+mn-ea"/>
                <a:cs typeface="+mn-cs"/>
              </a:rPr>
              <a:t>We are happy when we totally devote our time and focus to some activity.</a:t>
            </a:r>
          </a:p>
          <a:p>
            <a:pPr marL="0" lvl="0" indent="0" algn="l" rtl="0">
              <a:spcBef>
                <a:spcPts val="0"/>
              </a:spcBef>
              <a:spcAft>
                <a:spcPts val="0"/>
              </a:spcAft>
              <a:buNone/>
            </a:pPr>
            <a:r>
              <a:rPr lang="en-US" sz="900" b="0" i="0" u="none" strike="noStrike" kern="1200" dirty="0">
                <a:solidFill>
                  <a:schemeClr val="tx1"/>
                </a:solidFill>
                <a:effectLst/>
                <a:latin typeface="+mn-lt"/>
                <a:ea typeface="+mn-ea"/>
                <a:cs typeface="+mn-cs"/>
              </a:rPr>
              <a:t>And as long as this activity is aligned with your inner values you will be happy.</a:t>
            </a:r>
          </a:p>
          <a:p>
            <a:pPr marL="0" lvl="0" indent="0" algn="l" rtl="0">
              <a:spcBef>
                <a:spcPts val="0"/>
              </a:spcBef>
              <a:spcAft>
                <a:spcPts val="0"/>
              </a:spcAft>
              <a:buNone/>
            </a:pPr>
            <a:r>
              <a:rPr lang="en-US" sz="900" b="0" i="0" u="none" strike="noStrike" kern="1200" dirty="0">
                <a:solidFill>
                  <a:schemeClr val="tx1"/>
                </a:solidFill>
                <a:effectLst/>
                <a:latin typeface="+mn-lt"/>
                <a:ea typeface="+mn-ea"/>
                <a:cs typeface="+mn-cs"/>
              </a:rPr>
              <a:t>So, please, please, make that choice and be happy.</a:t>
            </a:r>
          </a:p>
          <a:p>
            <a:pPr marL="0" lvl="0" indent="0" algn="l" rtl="0">
              <a:spcBef>
                <a:spcPts val="0"/>
              </a:spcBef>
              <a:spcAft>
                <a:spcPts val="0"/>
              </a:spcAft>
              <a:buNone/>
            </a:pPr>
            <a:endParaRPr lang="en-US" sz="9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109675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eae4fb9b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eae4fb9b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And it is our choice whether we will build it for ourselves and people around us. Since there is no universal formula we should first understand what it means for us. Then we should build it. You want to be a better at work, then set a goal and spend 30 minutes a day to learn something new. Want to be a better human - do random act of goodness every day. Want to improve your work/life balance, reserve 1 hour per day for your friends and family. The most important thing to remember is that with no action there will be no results. If you want to make a change you should the time and the effort.</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81683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f8b37950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f8b37950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8037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fbc6ea4d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fbc6ea4d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425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931835-D081-3E41-BDE4-8352EE47434F}" type="slidenum">
              <a:rPr lang="en-US" smtClean="0"/>
              <a:t>63</a:t>
            </a:fld>
            <a:endParaRPr lang="en-US"/>
          </a:p>
        </p:txBody>
      </p:sp>
    </p:spTree>
    <p:extLst>
      <p:ext uri="{BB962C8B-B14F-4D97-AF65-F5344CB8AC3E}">
        <p14:creationId xmlns:p14="http://schemas.microsoft.com/office/powerpoint/2010/main" val="3823357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fbc6ea5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fbc6ea5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Love to ride bike, but there are big vertical things which do not like to move and unfortunately I hit them sometimes.</a:t>
            </a:r>
            <a:endParaRPr dirty="0"/>
          </a:p>
        </p:txBody>
      </p:sp>
    </p:spTree>
    <p:extLst>
      <p:ext uri="{BB962C8B-B14F-4D97-AF65-F5344CB8AC3E}">
        <p14:creationId xmlns:p14="http://schemas.microsoft.com/office/powerpoint/2010/main" val="1433527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fbc6ea53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fbc6ea53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instead of happiness I feel pain and regret for the next few weeks.</a:t>
            </a:r>
            <a:endParaRPr dirty="0"/>
          </a:p>
        </p:txBody>
      </p:sp>
    </p:spTree>
    <p:extLst>
      <p:ext uri="{BB962C8B-B14F-4D97-AF65-F5344CB8AC3E}">
        <p14:creationId xmlns:p14="http://schemas.microsoft.com/office/powerpoint/2010/main" val="188808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eb3f78cd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eb3f78cd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Can money be equal to happiness?</a:t>
            </a:r>
            <a:endParaRPr dirty="0"/>
          </a:p>
        </p:txBody>
      </p:sp>
    </p:spTree>
    <p:extLst>
      <p:ext uri="{BB962C8B-B14F-4D97-AF65-F5344CB8AC3E}">
        <p14:creationId xmlns:p14="http://schemas.microsoft.com/office/powerpoint/2010/main" val="186110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3882e8c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3882e8c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Easterlin</a:t>
            </a:r>
            <a:r>
              <a:rPr lang="en" dirty="0"/>
              <a:t> paradox. In the long term higher income is totally unrelated to happiness. This is true not only for America. The same research was made for 37 more countries in the world and the results were the same. China and </a:t>
            </a:r>
            <a:r>
              <a:rPr lang="en" dirty="0" err="1"/>
              <a:t>S.Korea</a:t>
            </a:r>
            <a:r>
              <a:rPr lang="en" dirty="0"/>
              <a:t> income per capita 2x in the last 2 decades, however the happiness levels slightly declined. </a:t>
            </a:r>
            <a:endParaRPr dirty="0"/>
          </a:p>
        </p:txBody>
      </p:sp>
    </p:spTree>
    <p:extLst>
      <p:ext uri="{BB962C8B-B14F-4D97-AF65-F5344CB8AC3E}">
        <p14:creationId xmlns:p14="http://schemas.microsoft.com/office/powerpoint/2010/main" val="222756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4C404A-E421-354E-89AC-B685CFF1494F}"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2206490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4C404A-E421-354E-89AC-B685CFF1494F}"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571043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4C404A-E421-354E-89AC-B685CFF1494F}"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545565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71459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4C404A-E421-354E-89AC-B685CFF1494F}"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4271032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B4C404A-E421-354E-89AC-B685CFF1494F}" type="datetimeFigureOut">
              <a:rPr lang="en-US" smtClean="0"/>
              <a:t>9/18/18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4162746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4C404A-E421-354E-89AC-B685CFF1494F}" type="datetimeFigureOut">
              <a:rPr lang="en-US" smtClean="0"/>
              <a:t>9/18/18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241114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4C404A-E421-354E-89AC-B685CFF1494F}" type="datetimeFigureOut">
              <a:rPr lang="en-US" smtClean="0"/>
              <a:t>9/18/18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702836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4C404A-E421-354E-89AC-B685CFF1494F}" type="datetimeFigureOut">
              <a:rPr lang="en-US" smtClean="0"/>
              <a:t>9/18/18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1878543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4C404A-E421-354E-89AC-B685CFF1494F}" type="datetimeFigureOut">
              <a:rPr lang="en-US" smtClean="0"/>
              <a:t>9/18/18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3125116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B4C404A-E421-354E-89AC-B685CFF1494F}" type="datetimeFigureOut">
              <a:rPr lang="en-US" smtClean="0"/>
              <a:t>9/18/18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250695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B4C404A-E421-354E-89AC-B685CFF1494F}" type="datetimeFigureOut">
              <a:rPr lang="en-US" smtClean="0"/>
              <a:t>9/18/18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5FF58-B4BE-E34D-963C-8ADEDE64AD5A}" type="slidenum">
              <a:rPr lang="en-US" smtClean="0"/>
              <a:t>‹#›</a:t>
            </a:fld>
            <a:endParaRPr lang="en-US"/>
          </a:p>
        </p:txBody>
      </p:sp>
    </p:spTree>
    <p:extLst>
      <p:ext uri="{BB962C8B-B14F-4D97-AF65-F5344CB8AC3E}">
        <p14:creationId xmlns:p14="http://schemas.microsoft.com/office/powerpoint/2010/main" val="2870034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B4C404A-E421-354E-89AC-B685CFF1494F}" type="datetimeFigureOut">
              <a:rPr lang="en-US" smtClean="0"/>
              <a:t>9/18/18</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BC5FF58-B4BE-E34D-963C-8ADEDE64AD5A}" type="slidenum">
              <a:rPr lang="en-US" smtClean="0"/>
              <a:t>‹#›</a:t>
            </a:fld>
            <a:endParaRPr lang="en-US"/>
          </a:p>
        </p:txBody>
      </p:sp>
    </p:spTree>
    <p:extLst>
      <p:ext uri="{BB962C8B-B14F-4D97-AF65-F5344CB8AC3E}">
        <p14:creationId xmlns:p14="http://schemas.microsoft.com/office/powerpoint/2010/main" val="2774556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4.tiff"/></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www.cl.cam.ac.uk/~jgd1000/melanin.html" TargetMode="External"/><Relationship Id="rId5" Type="http://schemas.openxmlformats.org/officeDocument/2006/relationships/hyperlink" Target="http://www.vitamindwiki.com/Half-life+of+vitamin+D+varies" TargetMode="Externa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tiff"/><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tiff"/><Relationship Id="rId4" Type="http://schemas.openxmlformats.org/officeDocument/2006/relationships/image" Target="../media/image40.tiff"/></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tiff"/><Relationship Id="rId4" Type="http://schemas.openxmlformats.org/officeDocument/2006/relationships/image" Target="../media/image40.tiff"/></Relationships>
</file>

<file path=ppt/slides/_rels/slide47.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0.png"/><Relationship Id="rId4"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8" Type="http://schemas.openxmlformats.org/officeDocument/2006/relationships/hyperlink" Target="https://debugginghappiness.page.link/Constitution-of-World-Health-Organization-definition-of-health" TargetMode="External"/><Relationship Id="rId13" Type="http://schemas.openxmlformats.org/officeDocument/2006/relationships/hyperlink" Target="https://debugginghappiness.page.link/Dereflection-the-problem-when-you-focus-too-much-on-yourself-in-German" TargetMode="External"/><Relationship Id="rId3" Type="http://schemas.openxmlformats.org/officeDocument/2006/relationships/hyperlink" Target="https://debugginghappiness.page.link/Daniel-Wolpert-The-real-reason-for-brains-TED" TargetMode="External"/><Relationship Id="rId7" Type="http://schemas.openxmlformats.org/officeDocument/2006/relationships/hyperlink" Target="https://debugginghappiness.page.link/Dopamine-role-in-reward" TargetMode="External"/><Relationship Id="rId12" Type="http://schemas.openxmlformats.org/officeDocument/2006/relationships/hyperlink" Target="https://debugginghappiness.page.link/The-happy-secret-to-better-work" TargetMode="External"/><Relationship Id="rId2" Type="http://schemas.openxmlformats.org/officeDocument/2006/relationships/notesSlide" Target="../notesSlides/notesSlide59.xml"/><Relationship Id="rId16" Type="http://schemas.openxmlformats.org/officeDocument/2006/relationships/hyperlink" Target="https://debugginghappiness.page.link/Meaning-motivation-values-BG" TargetMode="External"/><Relationship Id="rId1" Type="http://schemas.openxmlformats.org/officeDocument/2006/relationships/slideLayout" Target="../slideLayouts/slideLayout2.xml"/><Relationship Id="rId6" Type="http://schemas.openxmlformats.org/officeDocument/2006/relationships/hyperlink" Target="https://debugginghappiness.page.link/What-motivates-gambling-behavior-Insight-into-dopamine-role" TargetMode="External"/><Relationship Id="rId11" Type="http://schemas.openxmlformats.org/officeDocument/2006/relationships/hyperlink" Target="https://debugginghappiness.page.link/Jordan-B-Peterson-on-12-Rules-for-Life" TargetMode="External"/><Relationship Id="rId5" Type="http://schemas.openxmlformats.org/officeDocument/2006/relationships/hyperlink" Target="debugginghappiness.page.link/Simon-Sinek-why-leaders-eat-last" TargetMode="External"/><Relationship Id="rId15" Type="http://schemas.openxmlformats.org/officeDocument/2006/relationships/hyperlink" Target="https://debugginghappiness.page.link/Career-Satisfaction" TargetMode="External"/><Relationship Id="rId10" Type="http://schemas.openxmlformats.org/officeDocument/2006/relationships/hyperlink" Target="https://debugginghappiness.page.link/Overcoming-hopelessness-Nick-Vujicic-TEDxNoviSad" TargetMode="External"/><Relationship Id="rId4" Type="http://schemas.openxmlformats.org/officeDocument/2006/relationships/hyperlink" Target="https://debugginghappiness.page.link/Simon-Sinek-on-millennials" TargetMode="External"/><Relationship Id="rId9" Type="http://schemas.openxmlformats.org/officeDocument/2006/relationships/hyperlink" Target="https://debugginghappiness.page.link/How-to-increase-serotonin-in-the-human-brain-without-drugs" TargetMode="External"/><Relationship Id="rId14" Type="http://schemas.openxmlformats.org/officeDocument/2006/relationships/hyperlink" Target="https://debugginghappiness.page.link/Can-Seeking-Happiness-Make-People-Happy-Paradoxical-Effects-of-Valuing-Happines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Debugging Happiness</a:t>
            </a:r>
            <a:endParaRPr dirty="0"/>
          </a:p>
        </p:txBody>
      </p:sp>
      <p:sp>
        <p:nvSpPr>
          <p:cNvPr id="2" name="Subtitle 1">
            <a:extLst>
              <a:ext uri="{FF2B5EF4-FFF2-40B4-BE49-F238E27FC236}">
                <a16:creationId xmlns:a16="http://schemas.microsoft.com/office/drawing/2014/main" id="{A5407965-2D70-6A4A-A667-30D8C88E075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08386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9"/>
          <p:cNvSpPr txBox="1">
            <a:spLocks noGrp="1"/>
          </p:cNvSpPr>
          <p:nvPr>
            <p:ph type="title"/>
          </p:nvPr>
        </p:nvSpPr>
        <p:spPr>
          <a:xfrm>
            <a:off x="311700" y="22854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We always want more</a:t>
            </a:r>
            <a:endParaRPr>
              <a:solidFill>
                <a:srgbClr val="000000"/>
              </a:solidFill>
            </a:endParaRPr>
          </a:p>
        </p:txBody>
      </p:sp>
    </p:spTree>
    <p:extLst>
      <p:ext uri="{BB962C8B-B14F-4D97-AF65-F5344CB8AC3E}">
        <p14:creationId xmlns:p14="http://schemas.microsoft.com/office/powerpoint/2010/main" val="3588619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48"/>
        <p:cNvGrpSpPr/>
        <p:nvPr/>
      </p:nvGrpSpPr>
      <p:grpSpPr>
        <a:xfrm>
          <a:off x="0" y="0"/>
          <a:ext cx="0" cy="0"/>
          <a:chOff x="0" y="0"/>
          <a:chExt cx="0" cy="0"/>
        </a:xfrm>
      </p:grpSpPr>
      <p:pic>
        <p:nvPicPr>
          <p:cNvPr id="149" name="Google Shape;149;p31"/>
          <p:cNvPicPr preferRelativeResize="0"/>
          <p:nvPr/>
        </p:nvPicPr>
        <p:blipFill>
          <a:blip r:embed="rId3">
            <a:alphaModFix/>
          </a:blip>
          <a:stretch>
            <a:fillRect/>
          </a:stretch>
        </p:blipFill>
        <p:spPr>
          <a:xfrm>
            <a:off x="2000250" y="295839"/>
            <a:ext cx="5143500" cy="5143500"/>
          </a:xfrm>
          <a:prstGeom prst="rect">
            <a:avLst/>
          </a:prstGeom>
          <a:noFill/>
          <a:ln>
            <a:noFill/>
          </a:ln>
          <a:effectLst>
            <a:glow rad="1790700">
              <a:schemeClr val="tx2">
                <a:lumMod val="50000"/>
                <a:alpha val="17000"/>
              </a:schemeClr>
            </a:glow>
            <a:softEdge rad="101600"/>
          </a:effectLst>
        </p:spPr>
      </p:pic>
    </p:spTree>
    <p:extLst>
      <p:ext uri="{BB962C8B-B14F-4D97-AF65-F5344CB8AC3E}">
        <p14:creationId xmlns:p14="http://schemas.microsoft.com/office/powerpoint/2010/main" val="3054551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1624650" y="1907700"/>
            <a:ext cx="56535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Money, drugs, sex, alcohol, pornography, fame, fortune</a:t>
            </a:r>
            <a:endParaRPr/>
          </a:p>
        </p:txBody>
      </p:sp>
    </p:spTree>
    <p:extLst>
      <p:ext uri="{BB962C8B-B14F-4D97-AF65-F5344CB8AC3E}">
        <p14:creationId xmlns:p14="http://schemas.microsoft.com/office/powerpoint/2010/main" val="94276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Temporary joy </a:t>
            </a:r>
            <a:r>
              <a:rPr lang="en" b="1" dirty="0"/>
              <a:t>!= </a:t>
            </a:r>
            <a:r>
              <a:rPr lang="en" dirty="0"/>
              <a:t>happiness.</a:t>
            </a:r>
            <a:endParaRPr dirty="0"/>
          </a:p>
        </p:txBody>
      </p:sp>
    </p:spTree>
    <p:extLst>
      <p:ext uri="{BB962C8B-B14F-4D97-AF65-F5344CB8AC3E}">
        <p14:creationId xmlns:p14="http://schemas.microsoft.com/office/powerpoint/2010/main" val="68745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4"/>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have I learned so far?</a:t>
            </a:r>
            <a:endParaRPr/>
          </a:p>
        </p:txBody>
      </p:sp>
    </p:spTree>
    <p:extLst>
      <p:ext uri="{BB962C8B-B14F-4D97-AF65-F5344CB8AC3E}">
        <p14:creationId xmlns:p14="http://schemas.microsoft.com/office/powerpoint/2010/main" val="866839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5"/>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Nothing</a:t>
            </a:r>
            <a:endParaRPr/>
          </a:p>
        </p:txBody>
      </p:sp>
    </p:spTree>
    <p:extLst>
      <p:ext uri="{BB962C8B-B14F-4D97-AF65-F5344CB8AC3E}">
        <p14:creationId xmlns:p14="http://schemas.microsoft.com/office/powerpoint/2010/main" val="4059194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6"/>
          <p:cNvSpPr txBox="1">
            <a:spLocks noGrp="1"/>
          </p:cNvSpPr>
          <p:nvPr>
            <p:ph type="title"/>
          </p:nvPr>
        </p:nvSpPr>
        <p:spPr>
          <a:xfrm>
            <a:off x="311700" y="22854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bg-mama.com</a:t>
            </a:r>
            <a:endParaRPr dirty="0"/>
          </a:p>
        </p:txBody>
      </p:sp>
    </p:spTree>
    <p:extLst>
      <p:ext uri="{BB962C8B-B14F-4D97-AF65-F5344CB8AC3E}">
        <p14:creationId xmlns:p14="http://schemas.microsoft.com/office/powerpoint/2010/main" val="2832343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7"/>
          <p:cNvPicPr preferRelativeResize="0"/>
          <p:nvPr/>
        </p:nvPicPr>
        <p:blipFill>
          <a:blip r:embed="rId3">
            <a:alphaModFix/>
          </a:blip>
          <a:stretch>
            <a:fillRect/>
          </a:stretch>
        </p:blipFill>
        <p:spPr>
          <a:xfrm>
            <a:off x="5498035" y="1900343"/>
            <a:ext cx="2914750" cy="935425"/>
          </a:xfrm>
          <a:prstGeom prst="rect">
            <a:avLst/>
          </a:prstGeom>
          <a:noFill/>
          <a:ln>
            <a:solidFill>
              <a:schemeClr val="tx1"/>
            </a:solidFill>
          </a:ln>
        </p:spPr>
      </p:pic>
      <p:pic>
        <p:nvPicPr>
          <p:cNvPr id="180" name="Google Shape;180;p37"/>
          <p:cNvPicPr preferRelativeResize="0"/>
          <p:nvPr/>
        </p:nvPicPr>
        <p:blipFill>
          <a:blip r:embed="rId4">
            <a:alphaModFix/>
          </a:blip>
          <a:stretch>
            <a:fillRect/>
          </a:stretch>
        </p:blipFill>
        <p:spPr>
          <a:xfrm>
            <a:off x="316951" y="568037"/>
            <a:ext cx="6047476" cy="887925"/>
          </a:xfrm>
          <a:prstGeom prst="rect">
            <a:avLst/>
          </a:prstGeom>
          <a:noFill/>
          <a:ln>
            <a:solidFill>
              <a:schemeClr val="tx1"/>
            </a:solidFill>
          </a:ln>
        </p:spPr>
      </p:pic>
      <p:pic>
        <p:nvPicPr>
          <p:cNvPr id="181" name="Google Shape;181;p37"/>
          <p:cNvPicPr preferRelativeResize="0"/>
          <p:nvPr/>
        </p:nvPicPr>
        <p:blipFill>
          <a:blip r:embed="rId5">
            <a:alphaModFix/>
          </a:blip>
          <a:stretch>
            <a:fillRect/>
          </a:stretch>
        </p:blipFill>
        <p:spPr>
          <a:xfrm>
            <a:off x="523950" y="3280150"/>
            <a:ext cx="4974085" cy="935425"/>
          </a:xfrm>
          <a:prstGeom prst="rect">
            <a:avLst/>
          </a:prstGeom>
          <a:noFill/>
          <a:ln>
            <a:solidFill>
              <a:schemeClr val="tx1"/>
            </a:solidFill>
          </a:ln>
        </p:spPr>
      </p:pic>
    </p:spTree>
    <p:extLst>
      <p:ext uri="{BB962C8B-B14F-4D97-AF65-F5344CB8AC3E}">
        <p14:creationId xmlns:p14="http://schemas.microsoft.com/office/powerpoint/2010/main" val="1826468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8"/>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Happiness requires wisdom</a:t>
            </a:r>
            <a:endParaRPr dirty="0"/>
          </a:p>
        </p:txBody>
      </p:sp>
    </p:spTree>
    <p:extLst>
      <p:ext uri="{BB962C8B-B14F-4D97-AF65-F5344CB8AC3E}">
        <p14:creationId xmlns:p14="http://schemas.microsoft.com/office/powerpoint/2010/main" val="1351470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000AD-875A-E741-985A-3FC46B02C5BC}"/>
              </a:ext>
            </a:extLst>
          </p:cNvPr>
          <p:cNvSpPr>
            <a:spLocks noGrp="1"/>
          </p:cNvSpPr>
          <p:nvPr>
            <p:ph idx="1"/>
          </p:nvPr>
        </p:nvSpPr>
        <p:spPr>
          <a:xfrm>
            <a:off x="628650" y="273844"/>
            <a:ext cx="7886700" cy="4358879"/>
          </a:xfrm>
        </p:spPr>
        <p:txBody>
          <a:bodyPr anchor="ctr">
            <a:normAutofit/>
          </a:bodyPr>
          <a:lstStyle/>
          <a:p>
            <a:pPr marL="0" indent="0" algn="ctr">
              <a:buNone/>
            </a:pPr>
            <a:r>
              <a:rPr lang="en-US" sz="3200">
                <a:latin typeface="+mj-lt"/>
              </a:rPr>
              <a:t>google.com</a:t>
            </a:r>
            <a:endParaRPr lang="en-US" sz="3200" dirty="0">
              <a:latin typeface="+mj-lt"/>
            </a:endParaRPr>
          </a:p>
        </p:txBody>
      </p:sp>
      <p:pic>
        <p:nvPicPr>
          <p:cNvPr id="2" name="Picture 1">
            <a:extLst>
              <a:ext uri="{FF2B5EF4-FFF2-40B4-BE49-F238E27FC236}">
                <a16:creationId xmlns:a16="http://schemas.microsoft.com/office/drawing/2014/main" id="{CB6A911F-594B-B546-8E11-D8DAAC895A88}"/>
              </a:ext>
            </a:extLst>
          </p:cNvPr>
          <p:cNvPicPr>
            <a:picLocks noChangeAspect="1"/>
          </p:cNvPicPr>
          <p:nvPr/>
        </p:nvPicPr>
        <p:blipFill>
          <a:blip r:embed="rId2"/>
          <a:stretch>
            <a:fillRect/>
          </a:stretch>
        </p:blipFill>
        <p:spPr>
          <a:xfrm>
            <a:off x="431800" y="1295400"/>
            <a:ext cx="8280400" cy="2552700"/>
          </a:xfrm>
          <a:prstGeom prst="rect">
            <a:avLst/>
          </a:prstGeom>
        </p:spPr>
      </p:pic>
      <p:sp>
        <p:nvSpPr>
          <p:cNvPr id="4" name="Frame 3">
            <a:extLst>
              <a:ext uri="{FF2B5EF4-FFF2-40B4-BE49-F238E27FC236}">
                <a16:creationId xmlns:a16="http://schemas.microsoft.com/office/drawing/2014/main" id="{D38063D1-CCEB-FE44-9D79-A1927020C50A}"/>
              </a:ext>
            </a:extLst>
          </p:cNvPr>
          <p:cNvSpPr/>
          <p:nvPr/>
        </p:nvSpPr>
        <p:spPr>
          <a:xfrm>
            <a:off x="2348564" y="2810577"/>
            <a:ext cx="2290813" cy="46201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546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2854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Bulgaria ranked #105 happiest nation</a:t>
            </a:r>
            <a:endParaRPr/>
          </a:p>
        </p:txBody>
      </p:sp>
    </p:spTree>
    <p:extLst>
      <p:ext uri="{BB962C8B-B14F-4D97-AF65-F5344CB8AC3E}">
        <p14:creationId xmlns:p14="http://schemas.microsoft.com/office/powerpoint/2010/main" val="2219639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A8E18E8-9345-4C48-B29E-0525338AF77C}"/>
              </a:ext>
            </a:extLst>
          </p:cNvPr>
          <p:cNvSpPr>
            <a:spLocks noGrp="1"/>
          </p:cNvSpPr>
          <p:nvPr>
            <p:ph idx="1"/>
          </p:nvPr>
        </p:nvSpPr>
        <p:spPr>
          <a:xfrm>
            <a:off x="628650" y="1369219"/>
            <a:ext cx="7886700" cy="3263504"/>
          </a:xfrm>
        </p:spPr>
        <p:txBody>
          <a:bodyPr/>
          <a:lstStyle/>
          <a:p>
            <a:r>
              <a:rPr lang="en-US" dirty="0"/>
              <a:t>What has been considered "true" for hundreds/thousands of years</a:t>
            </a:r>
          </a:p>
          <a:p>
            <a:pPr lvl="1"/>
            <a:r>
              <a:rPr lang="en-US" dirty="0"/>
              <a:t>Philosophical sources</a:t>
            </a:r>
          </a:p>
          <a:p>
            <a:pPr lvl="1"/>
            <a:r>
              <a:rPr lang="en-US" dirty="0"/>
              <a:t>Religious sources</a:t>
            </a:r>
          </a:p>
          <a:p>
            <a:r>
              <a:rPr lang="en-US" dirty="0"/>
              <a:t>Scientific data</a:t>
            </a:r>
          </a:p>
          <a:p>
            <a:pPr lvl="1"/>
            <a:r>
              <a:rPr lang="en-US" dirty="0"/>
              <a:t>Medicine, neuroscience, biochemistry, psychology</a:t>
            </a:r>
          </a:p>
          <a:p>
            <a:r>
              <a:rPr lang="en-US" dirty="0"/>
              <a:t>What elderly (65+) people say</a:t>
            </a:r>
          </a:p>
          <a:p>
            <a:endParaRPr lang="en-US" dirty="0"/>
          </a:p>
        </p:txBody>
      </p:sp>
      <p:sp>
        <p:nvSpPr>
          <p:cNvPr id="2" name="Title 1">
            <a:extLst>
              <a:ext uri="{FF2B5EF4-FFF2-40B4-BE49-F238E27FC236}">
                <a16:creationId xmlns:a16="http://schemas.microsoft.com/office/drawing/2014/main" id="{5A2E45B4-50DF-3B42-8D30-8C25ECD5FD10}"/>
              </a:ext>
            </a:extLst>
          </p:cNvPr>
          <p:cNvSpPr>
            <a:spLocks noGrp="1"/>
          </p:cNvSpPr>
          <p:nvPr>
            <p:ph type="title"/>
          </p:nvPr>
        </p:nvSpPr>
        <p:spPr/>
        <p:txBody>
          <a:bodyPr/>
          <a:lstStyle/>
          <a:p>
            <a:r>
              <a:rPr lang="en-US" dirty="0"/>
              <a:t>Clusters of data and criteria</a:t>
            </a:r>
          </a:p>
        </p:txBody>
      </p:sp>
      <p:cxnSp>
        <p:nvCxnSpPr>
          <p:cNvPr id="9" name="Straight Arrow Connector 8">
            <a:extLst>
              <a:ext uri="{FF2B5EF4-FFF2-40B4-BE49-F238E27FC236}">
                <a16:creationId xmlns:a16="http://schemas.microsoft.com/office/drawing/2014/main" id="{A7B93182-F888-EE45-87D4-16B402636DF9}"/>
              </a:ext>
            </a:extLst>
          </p:cNvPr>
          <p:cNvCxnSpPr>
            <a:cxnSpLocks/>
            <a:endCxn id="10" idx="3"/>
          </p:cNvCxnSpPr>
          <p:nvPr/>
        </p:nvCxnSpPr>
        <p:spPr>
          <a:xfrm flipV="1">
            <a:off x="4565422" y="3873485"/>
            <a:ext cx="2843170" cy="9550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Oval 5">
            <a:extLst>
              <a:ext uri="{FF2B5EF4-FFF2-40B4-BE49-F238E27FC236}">
                <a16:creationId xmlns:a16="http://schemas.microsoft.com/office/drawing/2014/main" id="{DC3B3EE1-3AC3-784A-92D2-7C56E3C296F9}"/>
              </a:ext>
            </a:extLst>
          </p:cNvPr>
          <p:cNvSpPr/>
          <p:nvPr/>
        </p:nvSpPr>
        <p:spPr>
          <a:xfrm>
            <a:off x="7304247" y="3310867"/>
            <a:ext cx="1828800" cy="1828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elderly</a:t>
            </a:r>
          </a:p>
        </p:txBody>
      </p:sp>
      <p:sp>
        <p:nvSpPr>
          <p:cNvPr id="5" name="Oval 4">
            <a:extLst>
              <a:ext uri="{FF2B5EF4-FFF2-40B4-BE49-F238E27FC236}">
                <a16:creationId xmlns:a16="http://schemas.microsoft.com/office/drawing/2014/main" id="{D14D2811-13F6-3B4D-B5A4-18549F3F605F}"/>
              </a:ext>
            </a:extLst>
          </p:cNvPr>
          <p:cNvSpPr/>
          <p:nvPr/>
        </p:nvSpPr>
        <p:spPr>
          <a:xfrm>
            <a:off x="6521407" y="2066877"/>
            <a:ext cx="1828800" cy="18288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scientific</a:t>
            </a:r>
          </a:p>
        </p:txBody>
      </p:sp>
      <p:sp>
        <p:nvSpPr>
          <p:cNvPr id="4" name="Oval 3">
            <a:extLst>
              <a:ext uri="{FF2B5EF4-FFF2-40B4-BE49-F238E27FC236}">
                <a16:creationId xmlns:a16="http://schemas.microsoft.com/office/drawing/2014/main" id="{94A325D8-1C7B-214A-B2EA-38D10F378666}"/>
              </a:ext>
            </a:extLst>
          </p:cNvPr>
          <p:cNvSpPr/>
          <p:nvPr/>
        </p:nvSpPr>
        <p:spPr>
          <a:xfrm>
            <a:off x="5738567" y="3310867"/>
            <a:ext cx="1828800" cy="18288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timeless</a:t>
            </a:r>
          </a:p>
        </p:txBody>
      </p:sp>
      <p:sp>
        <p:nvSpPr>
          <p:cNvPr id="10" name="Oval 9">
            <a:extLst>
              <a:ext uri="{FF2B5EF4-FFF2-40B4-BE49-F238E27FC236}">
                <a16:creationId xmlns:a16="http://schemas.microsoft.com/office/drawing/2014/main" id="{063D19B5-25AC-8946-A8C1-E86F1326B9FF}"/>
              </a:ext>
            </a:extLst>
          </p:cNvPr>
          <p:cNvSpPr/>
          <p:nvPr/>
        </p:nvSpPr>
        <p:spPr>
          <a:xfrm>
            <a:off x="7394141" y="3789810"/>
            <a:ext cx="98676" cy="98031"/>
          </a:xfrm>
          <a:prstGeom prst="ellipse">
            <a:avLst/>
          </a:prstGeom>
          <a:solidFill>
            <a:srgbClr val="FF0000"/>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FCD574E-0122-3D4A-8DFC-3135F6BDEB26}"/>
              </a:ext>
            </a:extLst>
          </p:cNvPr>
          <p:cNvSpPr txBox="1"/>
          <p:nvPr/>
        </p:nvSpPr>
        <p:spPr>
          <a:xfrm>
            <a:off x="3829259" y="4702551"/>
            <a:ext cx="737457" cy="300082"/>
          </a:xfrm>
          <a:prstGeom prst="rect">
            <a:avLst/>
          </a:prstGeom>
          <a:noFill/>
        </p:spPr>
        <p:txBody>
          <a:bodyPr wrap="square" rtlCol="0">
            <a:spAutoFit/>
          </a:bodyPr>
          <a:lstStyle/>
          <a:p>
            <a:r>
              <a:rPr lang="en-US" dirty="0"/>
              <a:t>this talk</a:t>
            </a:r>
          </a:p>
        </p:txBody>
      </p:sp>
    </p:spTree>
    <p:extLst>
      <p:ext uri="{BB962C8B-B14F-4D97-AF65-F5344CB8AC3E}">
        <p14:creationId xmlns:p14="http://schemas.microsoft.com/office/powerpoint/2010/main" val="180860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P spid="10"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6FD9E-72B8-AE4F-A775-A26A19A262F7}"/>
              </a:ext>
            </a:extLst>
          </p:cNvPr>
          <p:cNvSpPr>
            <a:spLocks noGrp="1"/>
          </p:cNvSpPr>
          <p:nvPr>
            <p:ph type="title"/>
          </p:nvPr>
        </p:nvSpPr>
        <p:spPr/>
        <p:txBody>
          <a:bodyPr/>
          <a:lstStyle/>
          <a:p>
            <a:r>
              <a:rPr lang="en-US" dirty="0"/>
              <a:t>Before we start</a:t>
            </a:r>
          </a:p>
        </p:txBody>
      </p:sp>
      <p:sp>
        <p:nvSpPr>
          <p:cNvPr id="3" name="Content Placeholder 2">
            <a:extLst>
              <a:ext uri="{FF2B5EF4-FFF2-40B4-BE49-F238E27FC236}">
                <a16:creationId xmlns:a16="http://schemas.microsoft.com/office/drawing/2014/main" id="{E2D81C27-EA05-3F48-98A9-1C40065EB08B}"/>
              </a:ext>
            </a:extLst>
          </p:cNvPr>
          <p:cNvSpPr>
            <a:spLocks noGrp="1"/>
          </p:cNvSpPr>
          <p:nvPr>
            <p:ph idx="1"/>
          </p:nvPr>
        </p:nvSpPr>
        <p:spPr/>
        <p:txBody>
          <a:bodyPr anchor="ctr"/>
          <a:lstStyle/>
          <a:p>
            <a:pPr marL="0" indent="0" algn="ctr">
              <a:buNone/>
            </a:pPr>
            <a:r>
              <a:rPr lang="en-US" dirty="0"/>
              <a:t>Q: Why do we and other animals have brains?</a:t>
            </a:r>
          </a:p>
          <a:p>
            <a:pPr marL="0" indent="0" algn="ctr">
              <a:buNone/>
            </a:pPr>
            <a:r>
              <a:rPr lang="en-US" dirty="0"/>
              <a:t>A: To produce adaptable and complex movements. </a:t>
            </a:r>
          </a:p>
          <a:p>
            <a:pPr marL="0" indent="0">
              <a:buNone/>
            </a:pPr>
            <a:br>
              <a:rPr lang="en-US" dirty="0"/>
            </a:br>
            <a:br>
              <a:rPr lang="en-US" dirty="0"/>
            </a:br>
            <a:endParaRPr lang="en-US" dirty="0"/>
          </a:p>
        </p:txBody>
      </p:sp>
    </p:spTree>
    <p:extLst>
      <p:ext uri="{BB962C8B-B14F-4D97-AF65-F5344CB8AC3E}">
        <p14:creationId xmlns:p14="http://schemas.microsoft.com/office/powerpoint/2010/main" val="165770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A72D6E-AEAE-F848-8924-E8CFF3D888E1}"/>
              </a:ext>
            </a:extLst>
          </p:cNvPr>
          <p:cNvPicPr>
            <a:picLocks noChangeAspect="1"/>
          </p:cNvPicPr>
          <p:nvPr/>
        </p:nvPicPr>
        <p:blipFill>
          <a:blip r:embed="rId3"/>
          <a:stretch>
            <a:fillRect/>
          </a:stretch>
        </p:blipFill>
        <p:spPr>
          <a:xfrm>
            <a:off x="0" y="-656813"/>
            <a:ext cx="9144000" cy="7315200"/>
          </a:xfrm>
          <a:prstGeom prst="rect">
            <a:avLst/>
          </a:prstGeom>
        </p:spPr>
      </p:pic>
    </p:spTree>
    <p:extLst>
      <p:ext uri="{BB962C8B-B14F-4D97-AF65-F5344CB8AC3E}">
        <p14:creationId xmlns:p14="http://schemas.microsoft.com/office/powerpoint/2010/main" val="1599609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3249230" cy="463466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985DD-0B46-C141-A1C1-F90F4141955F}"/>
              </a:ext>
            </a:extLst>
          </p:cNvPr>
          <p:cNvSpPr>
            <a:spLocks noGrp="1"/>
          </p:cNvSpPr>
          <p:nvPr>
            <p:ph type="title"/>
          </p:nvPr>
        </p:nvSpPr>
        <p:spPr>
          <a:xfrm>
            <a:off x="505677" y="685800"/>
            <a:ext cx="2743200" cy="2165684"/>
          </a:xfrm>
        </p:spPr>
        <p:txBody>
          <a:bodyPr vert="horz" lIns="91440" tIns="45720" rIns="91440" bIns="45720" rtlCol="0" anchor="b">
            <a:normAutofit/>
          </a:bodyPr>
          <a:lstStyle/>
          <a:p>
            <a:pPr algn="ctr" defTabSz="914400"/>
            <a:r>
              <a:rPr lang="en-US" sz="3600" kern="1200" dirty="0">
                <a:solidFill>
                  <a:srgbClr val="FFFFFF"/>
                </a:solidFill>
                <a:latin typeface="+mj-lt"/>
                <a:ea typeface="+mj-ea"/>
                <a:cs typeface="+mj-cs"/>
              </a:rPr>
              <a:t>What is happiness</a:t>
            </a:r>
          </a:p>
        </p:txBody>
      </p:sp>
      <p:cxnSp>
        <p:nvCxnSpPr>
          <p:cNvPr id="22" name="Straight Connector 2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2932700"/>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6651FE4F-634F-CF4E-BC8C-D8A1CCB8CC49}"/>
              </a:ext>
            </a:extLst>
          </p:cNvPr>
          <p:cNvPicPr>
            <a:picLocks noGrp="1" noChangeAspect="1"/>
          </p:cNvPicPr>
          <p:nvPr>
            <p:ph idx="1"/>
          </p:nvPr>
        </p:nvPicPr>
        <p:blipFill>
          <a:blip r:embed="rId3"/>
          <a:stretch>
            <a:fillRect/>
          </a:stretch>
        </p:blipFill>
        <p:spPr>
          <a:xfrm>
            <a:off x="3865366" y="780695"/>
            <a:ext cx="4915159" cy="3588064"/>
          </a:xfrm>
          <a:prstGeom prst="rect">
            <a:avLst/>
          </a:prstGeom>
        </p:spPr>
      </p:pic>
    </p:spTree>
    <p:extLst>
      <p:ext uri="{BB962C8B-B14F-4D97-AF65-F5344CB8AC3E}">
        <p14:creationId xmlns:p14="http://schemas.microsoft.com/office/powerpoint/2010/main" val="38188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66E3-DD10-444C-9BC4-C40A40CB8D2D}"/>
              </a:ext>
            </a:extLst>
          </p:cNvPr>
          <p:cNvSpPr>
            <a:spLocks noGrp="1"/>
          </p:cNvSpPr>
          <p:nvPr>
            <p:ph type="title"/>
          </p:nvPr>
        </p:nvSpPr>
        <p:spPr/>
        <p:txBody>
          <a:bodyPr/>
          <a:lstStyle/>
          <a:p>
            <a:r>
              <a:rPr lang="en-US" dirty="0"/>
              <a:t>What happens in our body</a:t>
            </a:r>
          </a:p>
        </p:txBody>
      </p:sp>
      <p:sp>
        <p:nvSpPr>
          <p:cNvPr id="3" name="Content Placeholder 2">
            <a:extLst>
              <a:ext uri="{FF2B5EF4-FFF2-40B4-BE49-F238E27FC236}">
                <a16:creationId xmlns:a16="http://schemas.microsoft.com/office/drawing/2014/main" id="{43FDA7AE-674D-754C-BB34-775B7F8E546D}"/>
              </a:ext>
            </a:extLst>
          </p:cNvPr>
          <p:cNvSpPr>
            <a:spLocks noGrp="1"/>
          </p:cNvSpPr>
          <p:nvPr>
            <p:ph idx="1"/>
          </p:nvPr>
        </p:nvSpPr>
        <p:spPr>
          <a:xfrm>
            <a:off x="1867300" y="1369219"/>
            <a:ext cx="6648049" cy="3263504"/>
          </a:xfrm>
        </p:spPr>
        <p:txBody>
          <a:bodyPr/>
          <a:lstStyle/>
          <a:p>
            <a:pPr marL="0" indent="0">
              <a:buNone/>
            </a:pPr>
            <a:endParaRPr lang="en-US" dirty="0"/>
          </a:p>
          <a:p>
            <a:endParaRPr lang="en-US" dirty="0"/>
          </a:p>
          <a:p>
            <a:r>
              <a:rPr lang="en-US" dirty="0"/>
              <a:t>Physically happiness is created by four different brain chemicals; endorphin, dopamine, oxytocin, and serotonin.</a:t>
            </a:r>
            <a:br>
              <a:rPr lang="en-US" dirty="0"/>
            </a:br>
            <a:endParaRPr lang="en-US" dirty="0"/>
          </a:p>
        </p:txBody>
      </p:sp>
      <p:grpSp>
        <p:nvGrpSpPr>
          <p:cNvPr id="4" name="Group 3">
            <a:extLst>
              <a:ext uri="{FF2B5EF4-FFF2-40B4-BE49-F238E27FC236}">
                <a16:creationId xmlns:a16="http://schemas.microsoft.com/office/drawing/2014/main" id="{8FFA230E-E656-E249-BAE5-4D6BDF076230}"/>
              </a:ext>
            </a:extLst>
          </p:cNvPr>
          <p:cNvGrpSpPr/>
          <p:nvPr/>
        </p:nvGrpSpPr>
        <p:grpSpPr>
          <a:xfrm>
            <a:off x="7632833" y="3763477"/>
            <a:ext cx="1500213" cy="1376189"/>
            <a:chOff x="5738567" y="2066877"/>
            <a:chExt cx="3394480" cy="3072790"/>
          </a:xfrm>
        </p:grpSpPr>
        <p:sp>
          <p:nvSpPr>
            <p:cNvPr id="5" name="Oval 4">
              <a:extLst>
                <a:ext uri="{FF2B5EF4-FFF2-40B4-BE49-F238E27FC236}">
                  <a16:creationId xmlns:a16="http://schemas.microsoft.com/office/drawing/2014/main" id="{D2F912FA-15F1-6D41-8CB3-3D5978D01C4D}"/>
                </a:ext>
              </a:extLst>
            </p:cNvPr>
            <p:cNvSpPr/>
            <p:nvPr/>
          </p:nvSpPr>
          <p:spPr>
            <a:xfrm>
              <a:off x="7304247" y="3310867"/>
              <a:ext cx="1828800" cy="1828800"/>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none" lIns="0" tIns="0" rIns="0" bIns="0" rtlCol="0" anchor="ctr">
              <a:normAutofit/>
            </a:bodyPr>
            <a:lstStyle/>
            <a:p>
              <a:pPr algn="ctr"/>
              <a:endParaRPr lang="en-US" dirty="0"/>
            </a:p>
          </p:txBody>
        </p:sp>
        <p:sp>
          <p:nvSpPr>
            <p:cNvPr id="6" name="Oval 5">
              <a:extLst>
                <a:ext uri="{FF2B5EF4-FFF2-40B4-BE49-F238E27FC236}">
                  <a16:creationId xmlns:a16="http://schemas.microsoft.com/office/drawing/2014/main" id="{241B8BE4-F8D8-EE4C-A1F1-11A882F8896C}"/>
                </a:ext>
              </a:extLst>
            </p:cNvPr>
            <p:cNvSpPr/>
            <p:nvPr/>
          </p:nvSpPr>
          <p:spPr>
            <a:xfrm>
              <a:off x="6521407" y="2066877"/>
              <a:ext cx="1828800" cy="18288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normAutofit/>
            </a:bodyPr>
            <a:lstStyle/>
            <a:p>
              <a:pPr algn="ctr"/>
              <a:r>
                <a:rPr lang="en-US" dirty="0"/>
                <a:t>scientific</a:t>
              </a:r>
            </a:p>
          </p:txBody>
        </p:sp>
        <p:sp>
          <p:nvSpPr>
            <p:cNvPr id="7" name="Oval 6">
              <a:extLst>
                <a:ext uri="{FF2B5EF4-FFF2-40B4-BE49-F238E27FC236}">
                  <a16:creationId xmlns:a16="http://schemas.microsoft.com/office/drawing/2014/main" id="{CA7FD392-215A-7A4D-BA83-1ECB329532D3}"/>
                </a:ext>
              </a:extLst>
            </p:cNvPr>
            <p:cNvSpPr/>
            <p:nvPr/>
          </p:nvSpPr>
          <p:spPr>
            <a:xfrm>
              <a:off x="5738567" y="3310867"/>
              <a:ext cx="1828800" cy="1828800"/>
            </a:xfrm>
            <a:prstGeom prst="ellipse">
              <a:avLst/>
            </a:prstGeom>
            <a:noFill/>
            <a:ln>
              <a:solidFill>
                <a:schemeClr val="accent1">
                  <a:lumMod val="60000"/>
                  <a:lumOff val="40000"/>
                </a:schemeClr>
              </a:solidFill>
            </a:ln>
          </p:spPr>
          <p:style>
            <a:lnRef idx="0">
              <a:scrgbClr r="0" g="0" b="0"/>
            </a:lnRef>
            <a:fillRef idx="0">
              <a:scrgbClr r="0" g="0" b="0"/>
            </a:fillRef>
            <a:effectRef idx="0">
              <a:scrgbClr r="0" g="0" b="0"/>
            </a:effectRef>
            <a:fontRef idx="minor">
              <a:schemeClr val="lt1"/>
            </a:fontRef>
          </p:style>
          <p:txBody>
            <a:bodyPr wrap="none" lIns="0" tIns="0" rIns="0" bIns="0" rtlCol="0" anchor="ctr">
              <a:normAutofit/>
            </a:bodyPr>
            <a:lstStyle/>
            <a:p>
              <a:pPr algn="ctr"/>
              <a:r>
                <a:rPr lang="en-US" dirty="0"/>
                <a:t>timeless</a:t>
              </a:r>
            </a:p>
          </p:txBody>
        </p:sp>
      </p:grpSp>
      <p:pic>
        <p:nvPicPr>
          <p:cNvPr id="9" name="Picture 8">
            <a:extLst>
              <a:ext uri="{FF2B5EF4-FFF2-40B4-BE49-F238E27FC236}">
                <a16:creationId xmlns:a16="http://schemas.microsoft.com/office/drawing/2014/main" id="{5D1338F7-EF25-AB40-9765-9AEFD065EDD9}"/>
              </a:ext>
            </a:extLst>
          </p:cNvPr>
          <p:cNvPicPr>
            <a:picLocks noChangeAspect="1"/>
          </p:cNvPicPr>
          <p:nvPr/>
        </p:nvPicPr>
        <p:blipFill>
          <a:blip r:embed="rId3"/>
          <a:stretch>
            <a:fillRect/>
          </a:stretch>
        </p:blipFill>
        <p:spPr>
          <a:xfrm>
            <a:off x="0" y="2057401"/>
            <a:ext cx="1259118" cy="1323764"/>
          </a:xfrm>
          <a:prstGeom prst="rect">
            <a:avLst/>
          </a:prstGeom>
        </p:spPr>
      </p:pic>
      <p:sp>
        <p:nvSpPr>
          <p:cNvPr id="10" name="TextBox 9">
            <a:extLst>
              <a:ext uri="{FF2B5EF4-FFF2-40B4-BE49-F238E27FC236}">
                <a16:creationId xmlns:a16="http://schemas.microsoft.com/office/drawing/2014/main" id="{54B3C5D3-4F9B-FA46-B093-14ECD68A43EC}"/>
              </a:ext>
            </a:extLst>
          </p:cNvPr>
          <p:cNvSpPr txBox="1"/>
          <p:nvPr/>
        </p:nvSpPr>
        <p:spPr>
          <a:xfrm>
            <a:off x="0" y="3435272"/>
            <a:ext cx="1595585" cy="307777"/>
          </a:xfrm>
          <a:prstGeom prst="rect">
            <a:avLst/>
          </a:prstGeom>
          <a:noFill/>
        </p:spPr>
        <p:txBody>
          <a:bodyPr wrap="square" rtlCol="0" anchor="ctr">
            <a:spAutoFit/>
          </a:bodyPr>
          <a:lstStyle/>
          <a:p>
            <a:pPr algn="ctr"/>
            <a:r>
              <a:rPr lang="en-US" sz="1400" dirty="0"/>
              <a:t>Loretta </a:t>
            </a:r>
            <a:r>
              <a:rPr lang="en-US" sz="1400" dirty="0" err="1"/>
              <a:t>Breuning</a:t>
            </a:r>
            <a:endParaRPr lang="en-US" sz="1400" dirty="0"/>
          </a:p>
        </p:txBody>
      </p:sp>
    </p:spTree>
    <p:extLst>
      <p:ext uri="{BB962C8B-B14F-4D97-AF65-F5344CB8AC3E}">
        <p14:creationId xmlns:p14="http://schemas.microsoft.com/office/powerpoint/2010/main" val="264053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9476A8-79DA-0343-90FE-5E7FD0EF4E41}"/>
              </a:ext>
            </a:extLst>
          </p:cNvPr>
          <p:cNvPicPr>
            <a:picLocks noChangeAspect="1"/>
          </p:cNvPicPr>
          <p:nvPr/>
        </p:nvPicPr>
        <p:blipFill>
          <a:blip r:embed="rId3"/>
          <a:stretch>
            <a:fillRect/>
          </a:stretch>
        </p:blipFill>
        <p:spPr>
          <a:xfrm rot="10800000">
            <a:off x="1405429" y="0"/>
            <a:ext cx="7826364" cy="5227668"/>
          </a:xfrm>
          <a:prstGeom prst="rect">
            <a:avLst/>
          </a:prstGeom>
        </p:spPr>
      </p:pic>
      <p:pic>
        <p:nvPicPr>
          <p:cNvPr id="7" name="Picture 6">
            <a:extLst>
              <a:ext uri="{FF2B5EF4-FFF2-40B4-BE49-F238E27FC236}">
                <a16:creationId xmlns:a16="http://schemas.microsoft.com/office/drawing/2014/main" id="{6D4BDB5F-AEA7-004B-A86A-6C795D3D30F2}"/>
              </a:ext>
            </a:extLst>
          </p:cNvPr>
          <p:cNvPicPr>
            <a:picLocks noChangeAspect="1"/>
          </p:cNvPicPr>
          <p:nvPr/>
        </p:nvPicPr>
        <p:blipFill>
          <a:blip r:embed="rId3"/>
          <a:stretch>
            <a:fillRect/>
          </a:stretch>
        </p:blipFill>
        <p:spPr>
          <a:xfrm>
            <a:off x="0" y="0"/>
            <a:ext cx="8720051" cy="5143500"/>
          </a:xfrm>
          <a:prstGeom prst="rect">
            <a:avLst/>
          </a:prstGeom>
        </p:spPr>
      </p:pic>
      <p:pic>
        <p:nvPicPr>
          <p:cNvPr id="6" name="Content Placeholder 5">
            <a:extLst>
              <a:ext uri="{FF2B5EF4-FFF2-40B4-BE49-F238E27FC236}">
                <a16:creationId xmlns:a16="http://schemas.microsoft.com/office/drawing/2014/main" id="{E52C8C94-8C85-994D-8129-FD2426922836}"/>
              </a:ext>
            </a:extLst>
          </p:cNvPr>
          <p:cNvPicPr>
            <a:picLocks noGrp="1" noChangeAspect="1"/>
          </p:cNvPicPr>
          <p:nvPr>
            <p:ph idx="1"/>
          </p:nvPr>
        </p:nvPicPr>
        <p:blipFill>
          <a:blip r:embed="rId4"/>
          <a:stretch>
            <a:fillRect/>
          </a:stretch>
        </p:blipFill>
        <p:spPr>
          <a:xfrm>
            <a:off x="2391447" y="1370013"/>
            <a:ext cx="4361106" cy="3262312"/>
          </a:xfrm>
        </p:spPr>
      </p:pic>
      <p:pic>
        <p:nvPicPr>
          <p:cNvPr id="5" name="Picture 4">
            <a:extLst>
              <a:ext uri="{FF2B5EF4-FFF2-40B4-BE49-F238E27FC236}">
                <a16:creationId xmlns:a16="http://schemas.microsoft.com/office/drawing/2014/main" id="{7BFA8CC0-17F2-FE44-AE56-6BCE3985CEAF}"/>
              </a:ext>
            </a:extLst>
          </p:cNvPr>
          <p:cNvPicPr>
            <a:picLocks noChangeAspect="1"/>
          </p:cNvPicPr>
          <p:nvPr/>
        </p:nvPicPr>
        <p:blipFill>
          <a:blip r:embed="rId3"/>
          <a:stretch>
            <a:fillRect/>
          </a:stretch>
        </p:blipFill>
        <p:spPr>
          <a:xfrm>
            <a:off x="1754149" y="-390699"/>
            <a:ext cx="5635701" cy="5611091"/>
          </a:xfrm>
          <a:prstGeom prst="rect">
            <a:avLst/>
          </a:prstGeom>
        </p:spPr>
      </p:pic>
      <p:pic>
        <p:nvPicPr>
          <p:cNvPr id="9" name="Picture 8">
            <a:extLst>
              <a:ext uri="{FF2B5EF4-FFF2-40B4-BE49-F238E27FC236}">
                <a16:creationId xmlns:a16="http://schemas.microsoft.com/office/drawing/2014/main" id="{0B230DCB-2A8F-994A-A3FC-4582D86C812C}"/>
              </a:ext>
            </a:extLst>
          </p:cNvPr>
          <p:cNvPicPr>
            <a:picLocks noChangeAspect="1"/>
          </p:cNvPicPr>
          <p:nvPr/>
        </p:nvPicPr>
        <p:blipFill rotWithShape="1">
          <a:blip r:embed="rId4"/>
          <a:srcRect t="7597" r="-1" b="-1"/>
          <a:stretch/>
        </p:blipFill>
        <p:spPr>
          <a:xfrm>
            <a:off x="422518" y="0"/>
            <a:ext cx="7875013" cy="5439381"/>
          </a:xfrm>
          <a:prstGeom prst="rect">
            <a:avLst/>
          </a:prstGeom>
        </p:spPr>
      </p:pic>
      <p:pic>
        <p:nvPicPr>
          <p:cNvPr id="10" name="Content Placeholder 4">
            <a:extLst>
              <a:ext uri="{FF2B5EF4-FFF2-40B4-BE49-F238E27FC236}">
                <a16:creationId xmlns:a16="http://schemas.microsoft.com/office/drawing/2014/main" id="{4CE312B1-7936-174C-A96D-3E4465D07E2F}"/>
              </a:ext>
            </a:extLst>
          </p:cNvPr>
          <p:cNvPicPr>
            <a:picLocks noChangeAspect="1"/>
          </p:cNvPicPr>
          <p:nvPr/>
        </p:nvPicPr>
        <p:blipFill>
          <a:blip r:embed="rId5"/>
          <a:stretch>
            <a:fillRect/>
          </a:stretch>
        </p:blipFill>
        <p:spPr>
          <a:xfrm rot="329543">
            <a:off x="1624441" y="622063"/>
            <a:ext cx="5895118" cy="3899375"/>
          </a:xfrm>
          <a:prstGeom prst="rect">
            <a:avLst/>
          </a:prstGeom>
        </p:spPr>
      </p:pic>
      <p:pic>
        <p:nvPicPr>
          <p:cNvPr id="11" name="Picture 10">
            <a:extLst>
              <a:ext uri="{FF2B5EF4-FFF2-40B4-BE49-F238E27FC236}">
                <a16:creationId xmlns:a16="http://schemas.microsoft.com/office/drawing/2014/main" id="{AE178B45-6B5A-3445-9FCB-87FCD45D5B3A}"/>
              </a:ext>
            </a:extLst>
          </p:cNvPr>
          <p:cNvPicPr>
            <a:picLocks noChangeAspect="1"/>
          </p:cNvPicPr>
          <p:nvPr/>
        </p:nvPicPr>
        <p:blipFill>
          <a:blip r:embed="rId6"/>
          <a:stretch>
            <a:fillRect/>
          </a:stretch>
        </p:blipFill>
        <p:spPr>
          <a:xfrm rot="20952424">
            <a:off x="2200836" y="793377"/>
            <a:ext cx="4742328" cy="3556746"/>
          </a:xfrm>
          <a:prstGeom prst="rect">
            <a:avLst/>
          </a:prstGeom>
        </p:spPr>
      </p:pic>
      <p:pic>
        <p:nvPicPr>
          <p:cNvPr id="12" name="Picture 11">
            <a:extLst>
              <a:ext uri="{FF2B5EF4-FFF2-40B4-BE49-F238E27FC236}">
                <a16:creationId xmlns:a16="http://schemas.microsoft.com/office/drawing/2014/main" id="{47F761CA-DEE4-7646-B42F-BD3102FB162B}"/>
              </a:ext>
            </a:extLst>
          </p:cNvPr>
          <p:cNvPicPr>
            <a:picLocks noChangeAspect="1"/>
          </p:cNvPicPr>
          <p:nvPr/>
        </p:nvPicPr>
        <p:blipFill>
          <a:blip r:embed="rId7"/>
          <a:stretch>
            <a:fillRect/>
          </a:stretch>
        </p:blipFill>
        <p:spPr>
          <a:xfrm rot="984746">
            <a:off x="3144177" y="1143927"/>
            <a:ext cx="2855646" cy="2855646"/>
          </a:xfrm>
          <a:prstGeom prst="rect">
            <a:avLst/>
          </a:prstGeom>
        </p:spPr>
      </p:pic>
      <p:pic>
        <p:nvPicPr>
          <p:cNvPr id="13" name="Picture 12">
            <a:extLst>
              <a:ext uri="{FF2B5EF4-FFF2-40B4-BE49-F238E27FC236}">
                <a16:creationId xmlns:a16="http://schemas.microsoft.com/office/drawing/2014/main" id="{5F93ACED-4D91-FE46-AC34-6F4B20DF9B0C}"/>
              </a:ext>
            </a:extLst>
          </p:cNvPr>
          <p:cNvPicPr>
            <a:picLocks noChangeAspect="1"/>
          </p:cNvPicPr>
          <p:nvPr/>
        </p:nvPicPr>
        <p:blipFill>
          <a:blip r:embed="rId8"/>
          <a:stretch>
            <a:fillRect/>
          </a:stretch>
        </p:blipFill>
        <p:spPr>
          <a:xfrm rot="21364526">
            <a:off x="3542407" y="1508944"/>
            <a:ext cx="2059187" cy="2125612"/>
          </a:xfrm>
          <a:prstGeom prst="rect">
            <a:avLst/>
          </a:prstGeom>
        </p:spPr>
      </p:pic>
    </p:spTree>
    <p:extLst>
      <p:ext uri="{BB962C8B-B14F-4D97-AF65-F5344CB8AC3E}">
        <p14:creationId xmlns:p14="http://schemas.microsoft.com/office/powerpoint/2010/main" val="79743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F862-87A9-404F-8DFB-DCA0271BFF74}"/>
              </a:ext>
            </a:extLst>
          </p:cNvPr>
          <p:cNvSpPr>
            <a:spLocks noGrp="1"/>
          </p:cNvSpPr>
          <p:nvPr>
            <p:ph type="title"/>
          </p:nvPr>
        </p:nvSpPr>
        <p:spPr>
          <a:xfrm>
            <a:off x="628650" y="273844"/>
            <a:ext cx="7886700" cy="994172"/>
          </a:xfrm>
        </p:spPr>
        <p:txBody>
          <a:bodyPr/>
          <a:lstStyle/>
          <a:p>
            <a:r>
              <a:rPr lang="en-US" dirty="0"/>
              <a:t>Endorphins</a:t>
            </a:r>
          </a:p>
        </p:txBody>
      </p:sp>
      <p:sp>
        <p:nvSpPr>
          <p:cNvPr id="3" name="Content Placeholder 2">
            <a:extLst>
              <a:ext uri="{FF2B5EF4-FFF2-40B4-BE49-F238E27FC236}">
                <a16:creationId xmlns:a16="http://schemas.microsoft.com/office/drawing/2014/main" id="{55C26C71-DCF2-2149-8184-0D8C4396A8AE}"/>
              </a:ext>
            </a:extLst>
          </p:cNvPr>
          <p:cNvSpPr>
            <a:spLocks noGrp="1"/>
          </p:cNvSpPr>
          <p:nvPr>
            <p:ph idx="1"/>
          </p:nvPr>
        </p:nvSpPr>
        <p:spPr/>
        <p:txBody>
          <a:bodyPr/>
          <a:lstStyle/>
          <a:p>
            <a:r>
              <a:rPr lang="en-US" dirty="0"/>
              <a:t>Endorphins (contracted from "endogenous morphine") goal is to suppress body pain. When you're tired you keep going.</a:t>
            </a:r>
          </a:p>
          <a:p>
            <a:endParaRPr lang="en-US" dirty="0"/>
          </a:p>
          <a:p>
            <a:endParaRPr lang="en-US" dirty="0"/>
          </a:p>
          <a:p>
            <a:pPr marL="342900" lvl="1" indent="0">
              <a:buNone/>
            </a:pPr>
            <a:r>
              <a:rPr lang="en-US" dirty="0"/>
              <a:t>Tip: Exercise; don’t overdo it.</a:t>
            </a:r>
          </a:p>
        </p:txBody>
      </p:sp>
      <p:pic>
        <p:nvPicPr>
          <p:cNvPr id="4" name="Picture 2" descr="https://lh4.googleusercontent.com/c1yMnTH7M7_-kPa1X7bICOC6yZe8WvDWWXNmlK2O8KN62k0xSny4I_meVqcCeVGdRoUqjI4L0loAwZMMKoHhAOl6XCJwsjLSY1UbvrAOKLoQ89Ma9PI26UDDY3iHaEdFKzhw4QTRnqM">
            <a:extLst>
              <a:ext uri="{FF2B5EF4-FFF2-40B4-BE49-F238E27FC236}">
                <a16:creationId xmlns:a16="http://schemas.microsoft.com/office/drawing/2014/main" id="{AE756128-2F34-AD46-B7F6-6740F2796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35" y="2712335"/>
            <a:ext cx="465391" cy="4835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C3B3B18-F577-C343-880A-B82981557648}"/>
              </a:ext>
            </a:extLst>
          </p:cNvPr>
          <p:cNvPicPr>
            <a:picLocks noChangeAspect="1"/>
          </p:cNvPicPr>
          <p:nvPr/>
        </p:nvPicPr>
        <p:blipFill>
          <a:blip r:embed="rId4">
            <a:clrChange>
              <a:clrFrom>
                <a:srgbClr val="ECDFBD"/>
              </a:clrFrom>
              <a:clrTo>
                <a:srgbClr val="ECDFBD">
                  <a:alpha val="0"/>
                </a:srgbClr>
              </a:clrTo>
            </a:clrChange>
            <a:biLevel thresh="50000"/>
          </a:blip>
          <a:stretch>
            <a:fillRect/>
          </a:stretch>
        </p:blipFill>
        <p:spPr>
          <a:xfrm>
            <a:off x="7055578" y="1912039"/>
            <a:ext cx="596460" cy="1157386"/>
          </a:xfrm>
          <a:prstGeom prst="rect">
            <a:avLst/>
          </a:prstGeom>
        </p:spPr>
      </p:pic>
      <p:pic>
        <p:nvPicPr>
          <p:cNvPr id="6" name="Picture 2" descr="https://lh4.googleusercontent.com/c1yMnTH7M7_-kPa1X7bICOC6yZe8WvDWWXNmlK2O8KN62k0xSny4I_meVqcCeVGdRoUqjI4L0loAwZMMKoHhAOl6XCJwsjLSY1UbvrAOKLoQ89Ma9PI26UDDY3iHaEdFKzhw4QTRnqM">
            <a:extLst>
              <a:ext uri="{FF2B5EF4-FFF2-40B4-BE49-F238E27FC236}">
                <a16:creationId xmlns:a16="http://schemas.microsoft.com/office/drawing/2014/main" id="{13B2A42D-BD25-AC4A-A5AB-E5AB6A9B8D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064" y="0"/>
            <a:ext cx="791936" cy="822852"/>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F9976592-86AF-DB46-8CEE-58300D6D8C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51" y="9625"/>
            <a:ext cx="812799" cy="693019"/>
          </a:xfrm>
          <a:prstGeom prst="rect">
            <a:avLst/>
          </a:prstGeom>
        </p:spPr>
      </p:pic>
    </p:spTree>
    <p:extLst>
      <p:ext uri="{BB962C8B-B14F-4D97-AF65-F5344CB8AC3E}">
        <p14:creationId xmlns:p14="http://schemas.microsoft.com/office/powerpoint/2010/main" val="286869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9DA3-300D-094B-876C-0006080897D5}"/>
              </a:ext>
            </a:extLst>
          </p:cNvPr>
          <p:cNvSpPr>
            <a:spLocks noGrp="1"/>
          </p:cNvSpPr>
          <p:nvPr>
            <p:ph type="title"/>
          </p:nvPr>
        </p:nvSpPr>
        <p:spPr/>
        <p:txBody>
          <a:bodyPr/>
          <a:lstStyle/>
          <a:p>
            <a:r>
              <a:rPr lang="en-US" dirty="0"/>
              <a:t>Dopamine</a:t>
            </a:r>
          </a:p>
        </p:txBody>
      </p:sp>
      <p:sp>
        <p:nvSpPr>
          <p:cNvPr id="3" name="Content Placeholder 2">
            <a:extLst>
              <a:ext uri="{FF2B5EF4-FFF2-40B4-BE49-F238E27FC236}">
                <a16:creationId xmlns:a16="http://schemas.microsoft.com/office/drawing/2014/main" id="{81ED1EB6-C14B-174A-8373-70B19A569022}"/>
              </a:ext>
            </a:extLst>
          </p:cNvPr>
          <p:cNvSpPr>
            <a:spLocks noGrp="1"/>
          </p:cNvSpPr>
          <p:nvPr>
            <p:ph idx="1"/>
          </p:nvPr>
        </p:nvSpPr>
        <p:spPr>
          <a:xfrm>
            <a:off x="573833" y="1269467"/>
            <a:ext cx="7941518" cy="2886898"/>
          </a:xfrm>
        </p:spPr>
        <p:txBody>
          <a:bodyPr>
            <a:normAutofit fontScale="92500" lnSpcReduction="10000"/>
          </a:bodyPr>
          <a:lstStyle/>
          <a:p>
            <a:r>
              <a:rPr lang="en-US" sz="2400" dirty="0"/>
              <a:t>Dopamine - the feeling when you accomplish something you've set to accomplish </a:t>
            </a:r>
            <a:r>
              <a:rPr lang="en-US" sz="2000" dirty="0">
                <a:solidFill>
                  <a:srgbClr val="FF0000"/>
                </a:solidFill>
              </a:rPr>
              <a:t>*</a:t>
            </a:r>
            <a:endParaRPr lang="en-US" dirty="0"/>
          </a:p>
          <a:p>
            <a:pPr lvl="1"/>
            <a:r>
              <a:rPr lang="en-US" sz="2100" dirty="0"/>
              <a:t>Seeing a target gets you a small dose of dopamine. Getting closer to the target - dopamine again. </a:t>
            </a:r>
          </a:p>
          <a:p>
            <a:pPr lvl="1"/>
            <a:r>
              <a:rPr lang="en-US" sz="2100" dirty="0"/>
              <a:t>closing a Jira issue: dopamine</a:t>
            </a:r>
            <a:endParaRPr lang="en-US" dirty="0"/>
          </a:p>
          <a:p>
            <a:pPr lvl="1" fontAlgn="base"/>
            <a:r>
              <a:rPr lang="en-US" sz="2100" dirty="0"/>
              <a:t>   when you eat: dopamine</a:t>
            </a:r>
          </a:p>
          <a:p>
            <a:pPr marL="342900" lvl="1" indent="0" fontAlgn="base">
              <a:buNone/>
            </a:pPr>
            <a:r>
              <a:rPr lang="en-US" sz="2100" dirty="0"/>
              <a:t>   Set goals, break them down into smaller ones. (Agile vs Waterfall)</a:t>
            </a:r>
          </a:p>
          <a:p>
            <a:pPr marL="342900" lvl="1" indent="0" fontAlgn="base">
              <a:buNone/>
            </a:pPr>
            <a:r>
              <a:rPr lang="en-US" sz="2100" dirty="0"/>
              <a:t>   Celebrate success, pat yourself on the back</a:t>
            </a:r>
          </a:p>
          <a:p>
            <a:pPr lvl="1" fontAlgn="base"/>
            <a:r>
              <a:rPr lang="en-US" sz="2100" dirty="0"/>
              <a:t>   highly addictive</a:t>
            </a:r>
            <a:r>
              <a:rPr lang="en-US" sz="2100" dirty="0">
                <a:solidFill>
                  <a:srgbClr val="FF0000"/>
                </a:solidFill>
              </a:rPr>
              <a:t>*</a:t>
            </a:r>
            <a:r>
              <a:rPr lang="en-US" sz="2100" dirty="0"/>
              <a:t> = dangerous (alcohol, nicotine, gambling, smartphone)</a:t>
            </a:r>
            <a:br>
              <a:rPr lang="en-US" dirty="0"/>
            </a:br>
            <a:endParaRPr lang="en-US" dirty="0"/>
          </a:p>
        </p:txBody>
      </p:sp>
      <p:pic>
        <p:nvPicPr>
          <p:cNvPr id="2050" name="Picture 2" descr="https://lh4.googleusercontent.com/c1yMnTH7M7_-kPa1X7bICOC6yZe8WvDWWXNmlK2O8KN62k0xSny4I_meVqcCeVGdRoUqjI4L0loAwZMMKoHhAOl6XCJwsjLSY1UbvrAOKLoQ89Ma9PI26UDDY3iHaEdFKzhw4QTRnqM">
            <a:extLst>
              <a:ext uri="{FF2B5EF4-FFF2-40B4-BE49-F238E27FC236}">
                <a16:creationId xmlns:a16="http://schemas.microsoft.com/office/drawing/2014/main" id="{BA308F93-314B-7145-99F6-7A550D1E3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8" y="2940181"/>
            <a:ext cx="251455" cy="261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CF33B08-05ED-F844-ADCF-4D926340B8E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42731" y="3580390"/>
            <a:ext cx="151622" cy="132669"/>
          </a:xfrm>
          <a:prstGeom prst="rect">
            <a:avLst/>
          </a:prstGeom>
        </p:spPr>
      </p:pic>
      <p:pic>
        <p:nvPicPr>
          <p:cNvPr id="8" name="Picture 7">
            <a:extLst>
              <a:ext uri="{FF2B5EF4-FFF2-40B4-BE49-F238E27FC236}">
                <a16:creationId xmlns:a16="http://schemas.microsoft.com/office/drawing/2014/main" id="{3318E17F-A8EB-1E49-8038-FEDC02284FB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42731" y="2730303"/>
            <a:ext cx="151622" cy="132669"/>
          </a:xfrm>
          <a:prstGeom prst="rect">
            <a:avLst/>
          </a:prstGeom>
        </p:spPr>
      </p:pic>
      <p:pic>
        <p:nvPicPr>
          <p:cNvPr id="9" name="Picture 2" descr="https://lh4.googleusercontent.com/c1yMnTH7M7_-kPa1X7bICOC6yZe8WvDWWXNmlK2O8KN62k0xSny4I_meVqcCeVGdRoUqjI4L0loAwZMMKoHhAOl6XCJwsjLSY1UbvrAOKLoQ89Ma9PI26UDDY3iHaEdFKzhw4QTRnqM">
            <a:extLst>
              <a:ext uri="{FF2B5EF4-FFF2-40B4-BE49-F238E27FC236}">
                <a16:creationId xmlns:a16="http://schemas.microsoft.com/office/drawing/2014/main" id="{27E528AA-2893-8748-B8C7-45426679D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064" y="0"/>
            <a:ext cx="791936" cy="822852"/>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E5D9EB07-4D49-F747-99E1-65E31BAFF8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16364"/>
            <a:ext cx="1349344" cy="550840"/>
          </a:xfrm>
          <a:prstGeom prst="rect">
            <a:avLst/>
          </a:prstGeom>
        </p:spPr>
      </p:pic>
      <p:pic>
        <p:nvPicPr>
          <p:cNvPr id="10" name="Picture 2" descr="https://lh4.googleusercontent.com/c1yMnTH7M7_-kPa1X7bICOC6yZe8WvDWWXNmlK2O8KN62k0xSny4I_meVqcCeVGdRoUqjI4L0loAwZMMKoHhAOl6XCJwsjLSY1UbvrAOKLoQ89Ma9PI26UDDY3iHaEdFKzhw4QTRnqM">
            <a:extLst>
              <a:ext uri="{FF2B5EF4-FFF2-40B4-BE49-F238E27FC236}">
                <a16:creationId xmlns:a16="http://schemas.microsoft.com/office/drawing/2014/main" id="{DB4B80C0-7834-3B4C-BEDB-70BFEAC6F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8" y="3229551"/>
            <a:ext cx="251455" cy="26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41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205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4A32-6861-EC46-A343-6FC1012B59AE}"/>
              </a:ext>
            </a:extLst>
          </p:cNvPr>
          <p:cNvSpPr>
            <a:spLocks noGrp="1"/>
          </p:cNvSpPr>
          <p:nvPr>
            <p:ph type="title"/>
          </p:nvPr>
        </p:nvSpPr>
        <p:spPr/>
        <p:txBody>
          <a:bodyPr>
            <a:normAutofit/>
          </a:bodyPr>
          <a:lstStyle/>
          <a:p>
            <a:r>
              <a:rPr lang="en-US" dirty="0"/>
              <a:t>The Power of Gratitude</a:t>
            </a:r>
          </a:p>
        </p:txBody>
      </p:sp>
      <p:pic>
        <p:nvPicPr>
          <p:cNvPr id="4" name="Picture 4" descr="https://lh5.googleusercontent.com/hR6gOAB0U25qbJ2CkcjGptPc27hwCGUx20bGcazjztDyCNATw7Wmc8lR9K8Jv2lKSvkvES0Vi-0a6SY13dFWd2c9OfYBQr3_eGUSxlQzafVKX5SdpKxbOJc4gM8_K4R14xrOHlnIkZk">
            <a:extLst>
              <a:ext uri="{FF2B5EF4-FFF2-40B4-BE49-F238E27FC236}">
                <a16:creationId xmlns:a16="http://schemas.microsoft.com/office/drawing/2014/main" id="{026AC748-A3D3-4545-947F-4D6991A6D98C}"/>
              </a:ext>
            </a:extLst>
          </p:cNvPr>
          <p:cNvPicPr>
            <a:picLocks noChangeAspect="1" noChangeArrowheads="1"/>
          </p:cNvPicPr>
          <p:nvPr/>
        </p:nvPicPr>
        <p:blipFill>
          <a:blip r:embed="rId3">
            <a:extLst>
              <a:ext uri="{BEBA8EAE-BF5A-486C-A8C5-ECC9F3942E4B}">
                <a14:imgProps xmlns:a14="http://schemas.microsoft.com/office/drawing/2010/main">
                  <a14:imgLayer>
                    <a14:imgEffect>
                      <a14:sharpenSoften amount="-10000"/>
                    </a14:imgEffect>
                  </a14:imgLayer>
                </a14:imgProps>
              </a:ext>
              <a:ext uri="{28A0092B-C50C-407E-A947-70E740481C1C}">
                <a14:useLocalDpi xmlns:a14="http://schemas.microsoft.com/office/drawing/2010/main" val="0"/>
              </a:ext>
            </a:extLst>
          </a:blip>
          <a:srcRect/>
          <a:stretch>
            <a:fillRect/>
          </a:stretch>
        </p:blipFill>
        <p:spPr bwMode="auto">
          <a:xfrm>
            <a:off x="1448602" y="1334311"/>
            <a:ext cx="6246795" cy="3333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4.googleusercontent.com/c1yMnTH7M7_-kPa1X7bICOC6yZe8WvDWWXNmlK2O8KN62k0xSny4I_meVqcCeVGdRoUqjI4L0loAwZMMKoHhAOl6XCJwsjLSY1UbvrAOKLoQ89Ma9PI26UDDY3iHaEdFKzhw4QTRnqM">
            <a:extLst>
              <a:ext uri="{FF2B5EF4-FFF2-40B4-BE49-F238E27FC236}">
                <a16:creationId xmlns:a16="http://schemas.microsoft.com/office/drawing/2014/main" id="{2C46B8EB-19E9-5F4B-8A6C-7517C06DC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2064" y="0"/>
            <a:ext cx="791936" cy="82285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E793F49-971E-5344-A93E-2C02340C47B1}"/>
              </a:ext>
            </a:extLst>
          </p:cNvPr>
          <p:cNvSpPr>
            <a:spLocks noGrp="1"/>
          </p:cNvSpPr>
          <p:nvPr>
            <p:ph idx="1"/>
          </p:nvPr>
        </p:nvSpPr>
        <p:spPr>
          <a:xfrm>
            <a:off x="5040922" y="1541859"/>
            <a:ext cx="2567355" cy="2115741"/>
          </a:xfrm>
          <a:prstGeom prst="frame">
            <a:avLst>
              <a:gd name="adj1" fmla="val 5682"/>
            </a:avLst>
          </a:prstGeom>
          <a:solidFill>
            <a:srgbClr val="FF0000">
              <a:alpha val="6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a:t>
            </a:r>
          </a:p>
        </p:txBody>
      </p:sp>
    </p:spTree>
    <p:extLst>
      <p:ext uri="{BB962C8B-B14F-4D97-AF65-F5344CB8AC3E}">
        <p14:creationId xmlns:p14="http://schemas.microsoft.com/office/powerpoint/2010/main" val="111614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01965-CB51-8F49-962B-B60D20763E89}"/>
              </a:ext>
            </a:extLst>
          </p:cNvPr>
          <p:cNvSpPr>
            <a:spLocks noGrp="1"/>
          </p:cNvSpPr>
          <p:nvPr>
            <p:ph type="title"/>
          </p:nvPr>
        </p:nvSpPr>
        <p:spPr/>
        <p:txBody>
          <a:bodyPr/>
          <a:lstStyle/>
          <a:p>
            <a:r>
              <a:rPr lang="en-US" dirty="0"/>
              <a:t>Oxytocin</a:t>
            </a:r>
          </a:p>
        </p:txBody>
      </p:sp>
      <p:pic>
        <p:nvPicPr>
          <p:cNvPr id="6" name="Picture 5">
            <a:extLst>
              <a:ext uri="{FF2B5EF4-FFF2-40B4-BE49-F238E27FC236}">
                <a16:creationId xmlns:a16="http://schemas.microsoft.com/office/drawing/2014/main" id="{B86496DF-CFB8-3B45-9E1B-406CFFBC4124}"/>
              </a:ext>
            </a:extLst>
          </p:cNvPr>
          <p:cNvPicPr>
            <a:picLocks noChangeAspect="1"/>
          </p:cNvPicPr>
          <p:nvPr/>
        </p:nvPicPr>
        <p:blipFill>
          <a:blip r:embed="rId3"/>
          <a:stretch>
            <a:fillRect/>
          </a:stretch>
        </p:blipFill>
        <p:spPr>
          <a:xfrm>
            <a:off x="1183858" y="0"/>
            <a:ext cx="7331492" cy="5143500"/>
          </a:xfrm>
          <a:prstGeom prst="rect">
            <a:avLst/>
          </a:prstGeom>
        </p:spPr>
      </p:pic>
      <p:pic>
        <p:nvPicPr>
          <p:cNvPr id="7" name="Picture 6">
            <a:extLst>
              <a:ext uri="{FF2B5EF4-FFF2-40B4-BE49-F238E27FC236}">
                <a16:creationId xmlns:a16="http://schemas.microsoft.com/office/drawing/2014/main" id="{232117A4-BBE8-1240-8559-22972685F3C4}"/>
              </a:ext>
            </a:extLst>
          </p:cNvPr>
          <p:cNvPicPr>
            <a:picLocks noChangeAspect="1"/>
          </p:cNvPicPr>
          <p:nvPr/>
        </p:nvPicPr>
        <p:blipFill>
          <a:blip r:embed="rId4">
            <a:alphaModFix amt="79000"/>
            <a:extLst>
              <a:ext uri="{BEBA8EAE-BF5A-486C-A8C5-ECC9F3942E4B}">
                <a14:imgProps xmlns:a14="http://schemas.microsoft.com/office/drawing/2010/main">
                  <a14:imgLayer>
                    <a14:imgEffect>
                      <a14:saturation sat="261000"/>
                    </a14:imgEffect>
                  </a14:imgLayer>
                </a14:imgProps>
              </a:ext>
            </a:extLst>
          </a:blip>
          <a:stretch>
            <a:fillRect/>
          </a:stretch>
        </p:blipFill>
        <p:spPr>
          <a:xfrm rot="1665149">
            <a:off x="-151929" y="-118973"/>
            <a:ext cx="1745634" cy="1040398"/>
          </a:xfrm>
          <a:prstGeom prst="rect">
            <a:avLst/>
          </a:prstGeom>
        </p:spPr>
      </p:pic>
    </p:spTree>
    <p:extLst>
      <p:ext uri="{BB962C8B-B14F-4D97-AF65-F5344CB8AC3E}">
        <p14:creationId xmlns:p14="http://schemas.microsoft.com/office/powerpoint/2010/main" val="4277329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11700" y="22854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happiness?</a:t>
            </a:r>
            <a:endParaRPr/>
          </a:p>
        </p:txBody>
      </p:sp>
    </p:spTree>
    <p:extLst>
      <p:ext uri="{BB962C8B-B14F-4D97-AF65-F5344CB8AC3E}">
        <p14:creationId xmlns:p14="http://schemas.microsoft.com/office/powerpoint/2010/main" val="3254439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F8AC-1BD8-1F48-B622-B340066B78E8}"/>
              </a:ext>
            </a:extLst>
          </p:cNvPr>
          <p:cNvSpPr>
            <a:spLocks noGrp="1"/>
          </p:cNvSpPr>
          <p:nvPr>
            <p:ph type="title"/>
          </p:nvPr>
        </p:nvSpPr>
        <p:spPr/>
        <p:txBody>
          <a:bodyPr/>
          <a:lstStyle/>
          <a:p>
            <a:r>
              <a:rPr lang="en-US" dirty="0"/>
              <a:t>Serotonin</a:t>
            </a:r>
          </a:p>
        </p:txBody>
      </p:sp>
      <p:sp>
        <p:nvSpPr>
          <p:cNvPr id="3" name="Content Placeholder 2">
            <a:extLst>
              <a:ext uri="{FF2B5EF4-FFF2-40B4-BE49-F238E27FC236}">
                <a16:creationId xmlns:a16="http://schemas.microsoft.com/office/drawing/2014/main" id="{7D618ED3-57F8-2841-B067-5301967D52AE}"/>
              </a:ext>
            </a:extLst>
          </p:cNvPr>
          <p:cNvSpPr>
            <a:spLocks noGrp="1"/>
          </p:cNvSpPr>
          <p:nvPr>
            <p:ph idx="1"/>
          </p:nvPr>
        </p:nvSpPr>
        <p:spPr>
          <a:xfrm>
            <a:off x="628650" y="1128003"/>
            <a:ext cx="7886700" cy="3263504"/>
          </a:xfrm>
        </p:spPr>
        <p:txBody>
          <a:bodyPr>
            <a:normAutofit fontScale="70000" lnSpcReduction="20000"/>
          </a:bodyPr>
          <a:lstStyle/>
          <a:p>
            <a:pPr marL="0" indent="0">
              <a:buNone/>
            </a:pPr>
            <a:r>
              <a:rPr lang="en-US" dirty="0"/>
              <a:t>5-Hydroxy</a:t>
            </a:r>
            <a:r>
              <a:rPr lang="en-US" u="sng" dirty="0"/>
              <a:t>tryptamine</a:t>
            </a:r>
            <a:r>
              <a:rPr lang="en-US" dirty="0"/>
              <a:t> a.k.a. Serotonin.</a:t>
            </a:r>
          </a:p>
          <a:p>
            <a:pPr marL="0" indent="0">
              <a:buNone/>
            </a:pPr>
            <a:r>
              <a:rPr lang="en-US" dirty="0"/>
              <a:t>L-tryptophan is influenced by rhythm.</a:t>
            </a:r>
          </a:p>
          <a:p>
            <a:pPr marL="0" indent="0">
              <a:buNone/>
            </a:pPr>
            <a:r>
              <a:rPr lang="en-US" dirty="0"/>
              <a:t>Rhythm:</a:t>
            </a:r>
          </a:p>
          <a:p>
            <a:r>
              <a:rPr lang="en-US" dirty="0"/>
              <a:t>Activity</a:t>
            </a:r>
          </a:p>
          <a:p>
            <a:pPr lvl="1"/>
            <a:r>
              <a:rPr lang="en-US" dirty="0"/>
              <a:t>Exercise (not too much, you choose to/not when feel forced, don't skip)</a:t>
            </a:r>
          </a:p>
          <a:p>
            <a:pPr lvl="2"/>
            <a:r>
              <a:rPr lang="en-US" dirty="0"/>
              <a:t>Aerobic, Yoga, HIIT</a:t>
            </a:r>
          </a:p>
          <a:p>
            <a:pPr lvl="1"/>
            <a:r>
              <a:rPr lang="en-US" dirty="0"/>
              <a:t>Bright light (3000 lux)</a:t>
            </a:r>
          </a:p>
          <a:p>
            <a:pPr lvl="1"/>
            <a:r>
              <a:rPr lang="en-US" dirty="0"/>
              <a:t>Sunlight/vitamin D3</a:t>
            </a:r>
          </a:p>
          <a:p>
            <a:pPr lvl="1"/>
            <a:r>
              <a:rPr lang="en-US" dirty="0"/>
              <a:t>Massage</a:t>
            </a:r>
          </a:p>
          <a:p>
            <a:r>
              <a:rPr lang="en-US" dirty="0"/>
              <a:t>Rest</a:t>
            </a:r>
          </a:p>
          <a:p>
            <a:r>
              <a:rPr lang="en-US" dirty="0"/>
              <a:t>Diet</a:t>
            </a:r>
          </a:p>
          <a:p>
            <a:pPr lvl="1"/>
            <a:r>
              <a:rPr lang="en-US" dirty="0"/>
              <a:t>Tryptophan is present in most protein-based foods</a:t>
            </a:r>
          </a:p>
          <a:p>
            <a:pPr lvl="2"/>
            <a:r>
              <a:rPr lang="en-US" dirty="0"/>
              <a:t>Pumpkin &amp; squash seeds, tofu</a:t>
            </a:r>
          </a:p>
          <a:p>
            <a:pPr lvl="2"/>
            <a:r>
              <a:rPr lang="en-US" dirty="0"/>
              <a:t>   Meat and dairy also contain amino acids that obstruct tryptophan absorption</a:t>
            </a:r>
          </a:p>
          <a:p>
            <a:pPr lvl="2"/>
            <a:r>
              <a:rPr lang="en-US" dirty="0"/>
              <a:t>Smoothies (veggie over fruit ones because of fibers / Glycemic index)</a:t>
            </a:r>
            <a:r>
              <a:rPr lang="bg" dirty="0"/>
              <a:t> </a:t>
            </a:r>
            <a:endParaRPr lang="en-US" dirty="0"/>
          </a:p>
          <a:p>
            <a:endParaRPr lang="en-US" dirty="0"/>
          </a:p>
        </p:txBody>
      </p:sp>
      <p:pic>
        <p:nvPicPr>
          <p:cNvPr id="1026" name="Picture 2" descr="https://lh4.googleusercontent.com/c1yMnTH7M7_-kPa1X7bICOC6yZe8WvDWWXNmlK2O8KN62k0xSny4I_meVqcCeVGdRoUqjI4L0loAwZMMKoHhAOl6XCJwsjLSY1UbvrAOKLoQ89Ma9PI26UDDY3iHaEdFKzhw4QTRnqM">
            <a:extLst>
              <a:ext uri="{FF2B5EF4-FFF2-40B4-BE49-F238E27FC236}">
                <a16:creationId xmlns:a16="http://schemas.microsoft.com/office/drawing/2014/main" id="{9635D38D-A855-EF4A-9A46-15DFE06FB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2064" y="0"/>
            <a:ext cx="791936" cy="8228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13C7D57-D058-ED4D-87E8-5548D5CCA43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03409" y="3933063"/>
            <a:ext cx="151622" cy="132669"/>
          </a:xfrm>
          <a:prstGeom prst="rect">
            <a:avLst/>
          </a:prstGeom>
        </p:spPr>
      </p:pic>
      <p:pic>
        <p:nvPicPr>
          <p:cNvPr id="6" name="Graphic 5">
            <a:extLst>
              <a:ext uri="{FF2B5EF4-FFF2-40B4-BE49-F238E27FC236}">
                <a16:creationId xmlns:a16="http://schemas.microsoft.com/office/drawing/2014/main" id="{7D80E86A-57B2-1E42-B1ED-7F2C30DC25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6256"/>
            <a:ext cx="1130969" cy="822852"/>
          </a:xfrm>
          <a:prstGeom prst="rect">
            <a:avLst/>
          </a:prstGeom>
        </p:spPr>
      </p:pic>
    </p:spTree>
    <p:extLst>
      <p:ext uri="{BB962C8B-B14F-4D97-AF65-F5344CB8AC3E}">
        <p14:creationId xmlns:p14="http://schemas.microsoft.com/office/powerpoint/2010/main" val="90097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9EC640-3773-124C-8124-B1FF2F3896C7}"/>
              </a:ext>
            </a:extLst>
          </p:cNvPr>
          <p:cNvSpPr>
            <a:spLocks noGrp="1"/>
          </p:cNvSpPr>
          <p:nvPr>
            <p:ph type="title"/>
          </p:nvPr>
        </p:nvSpPr>
        <p:spPr>
          <a:xfrm>
            <a:off x="480059" y="1540230"/>
            <a:ext cx="2951910" cy="2070074"/>
          </a:xfrm>
        </p:spPr>
        <p:txBody>
          <a:bodyPr>
            <a:normAutofit/>
          </a:bodyPr>
          <a:lstStyle/>
          <a:p>
            <a:r>
              <a:rPr lang="en-US" dirty="0">
                <a:solidFill>
                  <a:srgbClr val="FFFFFF"/>
                </a:solidFill>
              </a:rPr>
              <a:t>Vitamin D3:</a:t>
            </a:r>
            <a:br>
              <a:rPr lang="en-US" dirty="0">
                <a:solidFill>
                  <a:srgbClr val="FFFFFF"/>
                </a:solidFill>
              </a:rPr>
            </a:br>
            <a:r>
              <a:rPr lang="en-US" dirty="0">
                <a:solidFill>
                  <a:srgbClr val="FFFFFF"/>
                </a:solidFill>
              </a:rPr>
              <a:t>too much detail</a:t>
            </a:r>
          </a:p>
        </p:txBody>
      </p:sp>
      <p:pic>
        <p:nvPicPr>
          <p:cNvPr id="4" name="Picture 2" descr="https://lh4.googleusercontent.com/c1yMnTH7M7_-kPa1X7bICOC6yZe8WvDWWXNmlK2O8KN62k0xSny4I_meVqcCeVGdRoUqjI4L0loAwZMMKoHhAOl6XCJwsjLSY1UbvrAOKLoQ89Ma9PI26UDDY3iHaEdFKzhw4QTRnqM">
            <a:extLst>
              <a:ext uri="{FF2B5EF4-FFF2-40B4-BE49-F238E27FC236}">
                <a16:creationId xmlns:a16="http://schemas.microsoft.com/office/drawing/2014/main" id="{DACF216B-9E84-D14C-9B60-20ACCA274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2064" y="0"/>
            <a:ext cx="791936" cy="8228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52E393D-8E49-9C40-BCCC-BD230E5A1F51}"/>
              </a:ext>
            </a:extLst>
          </p:cNvPr>
          <p:cNvSpPr>
            <a:spLocks noGrp="1"/>
          </p:cNvSpPr>
          <p:nvPr>
            <p:ph idx="1"/>
          </p:nvPr>
        </p:nvSpPr>
        <p:spPr>
          <a:xfrm>
            <a:off x="3633849" y="142504"/>
            <a:ext cx="5510151" cy="5000995"/>
          </a:xfrm>
        </p:spPr>
        <p:txBody>
          <a:bodyPr anchor="ctr">
            <a:noAutofit/>
          </a:bodyPr>
          <a:lstStyle/>
          <a:p>
            <a:pPr marL="0" indent="0">
              <a:buNone/>
            </a:pPr>
            <a:r>
              <a:rPr lang="en-US" sz="1200" b="1" u="sng" dirty="0">
                <a:solidFill>
                  <a:srgbClr val="000000"/>
                </a:solidFill>
              </a:rPr>
              <a:t>Facts:</a:t>
            </a:r>
            <a:endParaRPr lang="en-US" sz="1200" dirty="0">
              <a:solidFill>
                <a:srgbClr val="000000"/>
              </a:solidFill>
            </a:endParaRPr>
          </a:p>
          <a:p>
            <a:pPr fontAlgn="base"/>
            <a:r>
              <a:rPr lang="en-US" sz="1200" dirty="0">
                <a:solidFill>
                  <a:srgbClr val="000000"/>
                </a:solidFill>
              </a:rPr>
              <a:t>Cholecalciferol (C</a:t>
            </a:r>
            <a:r>
              <a:rPr lang="en-US" sz="1200" baseline="-25000" dirty="0">
                <a:solidFill>
                  <a:srgbClr val="000000"/>
                </a:solidFill>
              </a:rPr>
              <a:t>27</a:t>
            </a:r>
            <a:r>
              <a:rPr lang="en-US" sz="1200" dirty="0">
                <a:solidFill>
                  <a:srgbClr val="000000"/>
                </a:solidFill>
              </a:rPr>
              <a:t>H</a:t>
            </a:r>
            <a:r>
              <a:rPr lang="en-US" sz="1200" baseline="-25000" dirty="0">
                <a:solidFill>
                  <a:srgbClr val="000000"/>
                </a:solidFill>
              </a:rPr>
              <a:t>44</a:t>
            </a:r>
            <a:r>
              <a:rPr lang="en-US" sz="1200" dirty="0">
                <a:solidFill>
                  <a:srgbClr val="000000"/>
                </a:solidFill>
              </a:rPr>
              <a:t>O, </a:t>
            </a:r>
            <a:r>
              <a:rPr lang="en-US" sz="1200" dirty="0" err="1">
                <a:solidFill>
                  <a:srgbClr val="000000"/>
                </a:solidFill>
              </a:rPr>
              <a:t>a.k.a</a:t>
            </a:r>
            <a:r>
              <a:rPr lang="en-US" sz="1200" dirty="0">
                <a:solidFill>
                  <a:srgbClr val="000000"/>
                </a:solidFill>
              </a:rPr>
              <a:t> Vitamin D3) is an oil-soluble steroid hormone formed when UVB radiation hits the surface of the skin and converts 7-Dehydrocholesterol (a cholesterol derivative) to Vitamin D3.</a:t>
            </a:r>
          </a:p>
          <a:p>
            <a:pPr fontAlgn="base"/>
            <a:r>
              <a:rPr lang="en-US" sz="1200" dirty="0">
                <a:solidFill>
                  <a:srgbClr val="000000"/>
                </a:solidFill>
              </a:rPr>
              <a:t>It takes ~48 hours for D3 to penetrate from the surface of the skin to the bloodstream.</a:t>
            </a:r>
          </a:p>
          <a:p>
            <a:pPr fontAlgn="base"/>
            <a:r>
              <a:rPr lang="en-US" sz="1200" dirty="0">
                <a:solidFill>
                  <a:srgbClr val="000000"/>
                </a:solidFill>
              </a:rPr>
              <a:t>Half-life of D3 in bloodstream is 1-6 weeks (</a:t>
            </a:r>
            <a:r>
              <a:rPr lang="en-US" sz="1200" u="sng" dirty="0">
                <a:solidFill>
                  <a:srgbClr val="000000"/>
                </a:solidFill>
                <a:hlinkClick r:id="rId5"/>
              </a:rPr>
              <a:t>avg. 2 weeks, depends on initial level, and source</a:t>
            </a:r>
            <a:r>
              <a:rPr lang="en-US" sz="1200" dirty="0">
                <a:solidFill>
                  <a:srgbClr val="000000"/>
                </a:solidFill>
              </a:rPr>
              <a:t>)</a:t>
            </a:r>
          </a:p>
          <a:p>
            <a:pPr fontAlgn="base"/>
            <a:r>
              <a:rPr lang="en-US" sz="1200" dirty="0">
                <a:solidFill>
                  <a:srgbClr val="000000"/>
                </a:solidFill>
              </a:rPr>
              <a:t>Window glass filters UVB, and does not filter UVA radiation.</a:t>
            </a:r>
          </a:p>
          <a:p>
            <a:pPr fontAlgn="base"/>
            <a:r>
              <a:rPr lang="en-US" sz="1200" dirty="0">
                <a:solidFill>
                  <a:srgbClr val="000000"/>
                </a:solidFill>
              </a:rPr>
              <a:t>UVB wavelength must be between 270 and 300 nm, with peak D3 synthesis between 295 and 297 nm.</a:t>
            </a:r>
          </a:p>
          <a:p>
            <a:pPr fontAlgn="base"/>
            <a:r>
              <a:rPr lang="en-US" sz="1200" dirty="0">
                <a:solidFill>
                  <a:srgbClr val="000000"/>
                </a:solidFill>
              </a:rPr>
              <a:t>UVA (315 to 400 nm wavelength) destroys D3, causes the tan, is one of the main skin-aging factors, is one of the main causes of skin cancer, etc.</a:t>
            </a:r>
          </a:p>
          <a:p>
            <a:pPr fontAlgn="base"/>
            <a:r>
              <a:rPr lang="en-US" sz="1200" dirty="0">
                <a:solidFill>
                  <a:srgbClr val="000000"/>
                </a:solidFill>
              </a:rPr>
              <a:t>UVB (280 to 315 nm wavelength) does not stimulate </a:t>
            </a:r>
            <a:r>
              <a:rPr lang="en-US" sz="1200" u="sng" dirty="0">
                <a:solidFill>
                  <a:srgbClr val="000000"/>
                </a:solidFill>
                <a:hlinkClick r:id="rId6"/>
              </a:rPr>
              <a:t>melanin pigmentation much</a:t>
            </a:r>
            <a:r>
              <a:rPr lang="en-US" sz="1200" dirty="0">
                <a:solidFill>
                  <a:srgbClr val="000000"/>
                </a:solidFill>
              </a:rPr>
              <a:t> (melanin peak is at 335 nm) =&gt; does not result in tan</a:t>
            </a:r>
          </a:p>
          <a:p>
            <a:pPr fontAlgn="base"/>
            <a:r>
              <a:rPr lang="en-US" sz="1200" dirty="0">
                <a:solidFill>
                  <a:srgbClr val="000000"/>
                </a:solidFill>
              </a:rPr>
              <a:t>Sun in its peak (around 12h at noon) has highest UVB/UVA ratio. Early morning and evening Sun rays travel too long through the atmosphere, which filters UVB.</a:t>
            </a:r>
          </a:p>
          <a:p>
            <a:pPr marL="0" indent="0">
              <a:buNone/>
            </a:pPr>
            <a:r>
              <a:rPr lang="en-US" sz="1200" b="1" u="sng" dirty="0">
                <a:solidFill>
                  <a:srgbClr val="000000"/>
                </a:solidFill>
              </a:rPr>
              <a:t>Corollary:</a:t>
            </a:r>
            <a:endParaRPr lang="en-US" sz="1200" dirty="0">
              <a:solidFill>
                <a:srgbClr val="000000"/>
              </a:solidFill>
            </a:endParaRPr>
          </a:p>
          <a:p>
            <a:pPr marL="0" indent="0" fontAlgn="base">
              <a:buNone/>
            </a:pPr>
            <a:r>
              <a:rPr lang="en-US" sz="1200" dirty="0">
                <a:solidFill>
                  <a:srgbClr val="000000"/>
                </a:solidFill>
              </a:rPr>
              <a:t>Soap-washing your Sun-exposed skin for ~48 hours washes D3 away before it reaches your blood</a:t>
            </a:r>
          </a:p>
        </p:txBody>
      </p:sp>
    </p:spTree>
    <p:extLst>
      <p:ext uri="{BB962C8B-B14F-4D97-AF65-F5344CB8AC3E}">
        <p14:creationId xmlns:p14="http://schemas.microsoft.com/office/powerpoint/2010/main" val="434271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2"/>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我不明白</a:t>
            </a:r>
            <a:endParaRPr dirty="0"/>
          </a:p>
        </p:txBody>
      </p:sp>
    </p:spTree>
    <p:extLst>
      <p:ext uri="{BB962C8B-B14F-4D97-AF65-F5344CB8AC3E}">
        <p14:creationId xmlns:p14="http://schemas.microsoft.com/office/powerpoint/2010/main" val="3778095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CF7EE3C-219E-BB49-8358-1401CB52656F}"/>
              </a:ext>
            </a:extLst>
          </p:cNvPr>
          <p:cNvGrpSpPr/>
          <p:nvPr/>
        </p:nvGrpSpPr>
        <p:grpSpPr>
          <a:xfrm>
            <a:off x="2874760" y="1035355"/>
            <a:ext cx="3394480" cy="3072790"/>
            <a:chOff x="5738567" y="2066877"/>
            <a:chExt cx="3394480" cy="3072790"/>
          </a:xfrm>
        </p:grpSpPr>
        <p:sp>
          <p:nvSpPr>
            <p:cNvPr id="4" name="Oval 3">
              <a:extLst>
                <a:ext uri="{FF2B5EF4-FFF2-40B4-BE49-F238E27FC236}">
                  <a16:creationId xmlns:a16="http://schemas.microsoft.com/office/drawing/2014/main" id="{BBB8378A-0ADB-8345-A23D-E2D969C84069}"/>
                </a:ext>
              </a:extLst>
            </p:cNvPr>
            <p:cNvSpPr/>
            <p:nvPr/>
          </p:nvSpPr>
          <p:spPr>
            <a:xfrm>
              <a:off x="7304247" y="3310867"/>
              <a:ext cx="1828800" cy="182880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elderly</a:t>
              </a:r>
            </a:p>
          </p:txBody>
        </p:sp>
        <p:sp>
          <p:nvSpPr>
            <p:cNvPr id="5" name="Oval 4">
              <a:extLst>
                <a:ext uri="{FF2B5EF4-FFF2-40B4-BE49-F238E27FC236}">
                  <a16:creationId xmlns:a16="http://schemas.microsoft.com/office/drawing/2014/main" id="{C5955A47-3BE0-1A4C-8E35-57E229699E8E}"/>
                </a:ext>
              </a:extLst>
            </p:cNvPr>
            <p:cNvSpPr/>
            <p:nvPr/>
          </p:nvSpPr>
          <p:spPr>
            <a:xfrm>
              <a:off x="6521407" y="2066877"/>
              <a:ext cx="1828800" cy="18288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scientific</a:t>
              </a:r>
            </a:p>
          </p:txBody>
        </p:sp>
        <p:sp>
          <p:nvSpPr>
            <p:cNvPr id="6" name="Oval 5">
              <a:extLst>
                <a:ext uri="{FF2B5EF4-FFF2-40B4-BE49-F238E27FC236}">
                  <a16:creationId xmlns:a16="http://schemas.microsoft.com/office/drawing/2014/main" id="{F6D951A1-3B50-AE4F-AA07-EA7D748C2303}"/>
                </a:ext>
              </a:extLst>
            </p:cNvPr>
            <p:cNvSpPr/>
            <p:nvPr/>
          </p:nvSpPr>
          <p:spPr>
            <a:xfrm>
              <a:off x="5738567" y="3310867"/>
              <a:ext cx="1828800" cy="18288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timeless</a:t>
              </a:r>
            </a:p>
          </p:txBody>
        </p:sp>
      </p:grpSp>
    </p:spTree>
    <p:extLst>
      <p:ext uri="{BB962C8B-B14F-4D97-AF65-F5344CB8AC3E}">
        <p14:creationId xmlns:p14="http://schemas.microsoft.com/office/powerpoint/2010/main" val="3368578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7" name="Google Shape;297;p53"/>
          <p:cNvPicPr preferRelativeResize="0"/>
          <p:nvPr/>
        </p:nvPicPr>
        <p:blipFill>
          <a:blip r:embed="rId3">
            <a:alphaModFix/>
          </a:blip>
          <a:stretch>
            <a:fillRect/>
          </a:stretch>
        </p:blipFill>
        <p:spPr>
          <a:xfrm>
            <a:off x="0" y="-1"/>
            <a:ext cx="9144000" cy="5143501"/>
          </a:xfrm>
          <a:prstGeom prst="rect">
            <a:avLst/>
          </a:prstGeom>
          <a:noFill/>
          <a:ln>
            <a:noFill/>
          </a:ln>
        </p:spPr>
      </p:pic>
    </p:spTree>
    <p:extLst>
      <p:ext uri="{BB962C8B-B14F-4D97-AF65-F5344CB8AC3E}">
        <p14:creationId xmlns:p14="http://schemas.microsoft.com/office/powerpoint/2010/main" val="18729732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health?</a:t>
            </a:r>
            <a:endParaRPr/>
          </a:p>
        </p:txBody>
      </p:sp>
    </p:spTree>
    <p:extLst>
      <p:ext uri="{BB962C8B-B14F-4D97-AF65-F5344CB8AC3E}">
        <p14:creationId xmlns:p14="http://schemas.microsoft.com/office/powerpoint/2010/main" val="4025033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43F5-5C0A-DC47-9686-3DC46BB84AFE}"/>
              </a:ext>
            </a:extLst>
          </p:cNvPr>
          <p:cNvSpPr>
            <a:spLocks noGrp="1"/>
          </p:cNvSpPr>
          <p:nvPr>
            <p:ph type="title"/>
          </p:nvPr>
        </p:nvSpPr>
        <p:spPr/>
        <p:txBody>
          <a:bodyPr>
            <a:normAutofit fontScale="90000"/>
          </a:bodyPr>
          <a:lstStyle/>
          <a:p>
            <a:r>
              <a:rPr lang="en-US" dirty="0"/>
              <a:t>19</a:t>
            </a:r>
            <a:r>
              <a:rPr lang="en-US" baseline="30000" dirty="0"/>
              <a:t>th</a:t>
            </a:r>
            <a:r>
              <a:rPr lang="en-US" dirty="0"/>
              <a:t> Century</a:t>
            </a:r>
          </a:p>
        </p:txBody>
      </p:sp>
      <p:sp>
        <p:nvSpPr>
          <p:cNvPr id="3" name="Text Placeholder 2">
            <a:extLst>
              <a:ext uri="{FF2B5EF4-FFF2-40B4-BE49-F238E27FC236}">
                <a16:creationId xmlns:a16="http://schemas.microsoft.com/office/drawing/2014/main" id="{70C73500-DAF6-7445-832C-F1A76F644622}"/>
              </a:ext>
            </a:extLst>
          </p:cNvPr>
          <p:cNvSpPr>
            <a:spLocks noGrp="1"/>
          </p:cNvSpPr>
          <p:nvPr>
            <p:ph type="body" idx="1"/>
          </p:nvPr>
        </p:nvSpPr>
        <p:spPr>
          <a:xfrm>
            <a:off x="311700" y="1595070"/>
            <a:ext cx="8520600" cy="561390"/>
          </a:xfrm>
        </p:spPr>
        <p:txBody>
          <a:bodyPr/>
          <a:lstStyle/>
          <a:p>
            <a:pPr marL="114300" indent="0">
              <a:buNone/>
            </a:pPr>
            <a:r>
              <a:rPr lang="en-US" sz="2400" b="1" dirty="0"/>
              <a:t>Freedom from disease</a:t>
            </a:r>
            <a:r>
              <a:rPr lang="en-US" sz="2400" dirty="0"/>
              <a:t>, pain, or defect.</a:t>
            </a:r>
            <a:endParaRPr lang="en-US" dirty="0"/>
          </a:p>
        </p:txBody>
      </p:sp>
    </p:spTree>
    <p:extLst>
      <p:ext uri="{BB962C8B-B14F-4D97-AF65-F5344CB8AC3E}">
        <p14:creationId xmlns:p14="http://schemas.microsoft.com/office/powerpoint/2010/main" val="2399138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F43F5-5C0A-DC47-9686-3DC46BB84AFE}"/>
              </a:ext>
            </a:extLst>
          </p:cNvPr>
          <p:cNvSpPr>
            <a:spLocks noGrp="1"/>
          </p:cNvSpPr>
          <p:nvPr>
            <p:ph type="title"/>
          </p:nvPr>
        </p:nvSpPr>
        <p:spPr/>
        <p:txBody>
          <a:bodyPr>
            <a:normAutofit fontScale="90000"/>
          </a:bodyPr>
          <a:lstStyle/>
          <a:p>
            <a:r>
              <a:rPr lang="en-US" dirty="0"/>
              <a:t>1946</a:t>
            </a:r>
          </a:p>
        </p:txBody>
      </p:sp>
      <p:sp>
        <p:nvSpPr>
          <p:cNvPr id="3" name="Text Placeholder 2">
            <a:extLst>
              <a:ext uri="{FF2B5EF4-FFF2-40B4-BE49-F238E27FC236}">
                <a16:creationId xmlns:a16="http://schemas.microsoft.com/office/drawing/2014/main" id="{70C73500-DAF6-7445-832C-F1A76F644622}"/>
              </a:ext>
            </a:extLst>
          </p:cNvPr>
          <p:cNvSpPr>
            <a:spLocks noGrp="1"/>
          </p:cNvSpPr>
          <p:nvPr>
            <p:ph type="body" idx="1"/>
          </p:nvPr>
        </p:nvSpPr>
        <p:spPr>
          <a:xfrm>
            <a:off x="311700" y="1595070"/>
            <a:ext cx="8520600" cy="561390"/>
          </a:xfrm>
        </p:spPr>
        <p:txBody>
          <a:bodyPr/>
          <a:lstStyle/>
          <a:p>
            <a:pPr marL="114300" indent="0">
              <a:buNone/>
            </a:pPr>
            <a:r>
              <a:rPr lang="en-US" sz="2400" dirty="0"/>
              <a:t>A state of complete physical, </a:t>
            </a:r>
            <a:r>
              <a:rPr lang="en-US" sz="2400" b="1" dirty="0"/>
              <a:t>mental</a:t>
            </a:r>
            <a:r>
              <a:rPr lang="en-US" sz="2400" dirty="0"/>
              <a:t> and </a:t>
            </a:r>
            <a:r>
              <a:rPr lang="en-US" sz="2400" b="1" dirty="0"/>
              <a:t>social</a:t>
            </a:r>
            <a:r>
              <a:rPr lang="en-US" sz="2400" dirty="0"/>
              <a:t> well-being.</a:t>
            </a:r>
            <a:endParaRPr lang="en-US" dirty="0"/>
          </a:p>
        </p:txBody>
      </p:sp>
    </p:spTree>
    <p:extLst>
      <p:ext uri="{BB962C8B-B14F-4D97-AF65-F5344CB8AC3E}">
        <p14:creationId xmlns:p14="http://schemas.microsoft.com/office/powerpoint/2010/main" val="4156848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BB8378A-0ADB-8345-A23D-E2D969C84069}"/>
              </a:ext>
            </a:extLst>
          </p:cNvPr>
          <p:cNvSpPr/>
          <p:nvPr/>
        </p:nvSpPr>
        <p:spPr>
          <a:xfrm>
            <a:off x="4440440" y="2279345"/>
            <a:ext cx="1828800" cy="1828800"/>
          </a:xfrm>
          <a:prstGeom prst="ellipse">
            <a:avLst/>
          </a:prstGeom>
          <a:no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effectLst>
                  <a:outerShdw blurRad="38100" dist="38100" dir="2700000" algn="tl" rotWithShape="0">
                    <a:prstClr val="black">
                      <a:alpha val="16000"/>
                    </a:prstClr>
                  </a:outerShdw>
                </a:effectLst>
              </a:rPr>
              <a:t>elderly</a:t>
            </a:r>
          </a:p>
        </p:txBody>
      </p:sp>
      <p:sp>
        <p:nvSpPr>
          <p:cNvPr id="5" name="Oval 4">
            <a:extLst>
              <a:ext uri="{FF2B5EF4-FFF2-40B4-BE49-F238E27FC236}">
                <a16:creationId xmlns:a16="http://schemas.microsoft.com/office/drawing/2014/main" id="{C5955A47-3BE0-1A4C-8E35-57E229699E8E}"/>
              </a:ext>
            </a:extLst>
          </p:cNvPr>
          <p:cNvSpPr/>
          <p:nvPr/>
        </p:nvSpPr>
        <p:spPr>
          <a:xfrm>
            <a:off x="3657600" y="1035355"/>
            <a:ext cx="1828800" cy="182880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scientific</a:t>
            </a:r>
          </a:p>
        </p:txBody>
      </p:sp>
      <p:sp>
        <p:nvSpPr>
          <p:cNvPr id="6" name="Oval 5">
            <a:extLst>
              <a:ext uri="{FF2B5EF4-FFF2-40B4-BE49-F238E27FC236}">
                <a16:creationId xmlns:a16="http://schemas.microsoft.com/office/drawing/2014/main" id="{F6D951A1-3B50-AE4F-AA07-EA7D748C2303}"/>
              </a:ext>
            </a:extLst>
          </p:cNvPr>
          <p:cNvSpPr/>
          <p:nvPr/>
        </p:nvSpPr>
        <p:spPr>
          <a:xfrm>
            <a:off x="2874760" y="2279345"/>
            <a:ext cx="1828800" cy="1828800"/>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timeless</a:t>
            </a:r>
          </a:p>
        </p:txBody>
      </p:sp>
    </p:spTree>
    <p:extLst>
      <p:ext uri="{BB962C8B-B14F-4D97-AF65-F5344CB8AC3E}">
        <p14:creationId xmlns:p14="http://schemas.microsoft.com/office/powerpoint/2010/main" val="1164683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658C-4017-3B4B-9313-1CD8395B9E0F}"/>
              </a:ext>
            </a:extLst>
          </p:cNvPr>
          <p:cNvSpPr>
            <a:spLocks noGrp="1"/>
          </p:cNvSpPr>
          <p:nvPr>
            <p:ph type="title"/>
          </p:nvPr>
        </p:nvSpPr>
        <p:spPr/>
        <p:txBody>
          <a:bodyPr>
            <a:normAutofit fontScale="90000"/>
          </a:bodyPr>
          <a:lstStyle/>
          <a:p>
            <a:r>
              <a:rPr lang="en-US" dirty="0"/>
              <a:t>External vs. internal happiness</a:t>
            </a:r>
          </a:p>
        </p:txBody>
      </p:sp>
      <p:sp>
        <p:nvSpPr>
          <p:cNvPr id="3" name="Text Placeholder 2">
            <a:extLst>
              <a:ext uri="{FF2B5EF4-FFF2-40B4-BE49-F238E27FC236}">
                <a16:creationId xmlns:a16="http://schemas.microsoft.com/office/drawing/2014/main" id="{0EA9D1FE-612E-EA48-8620-2D658F9D719F}"/>
              </a:ext>
            </a:extLst>
          </p:cNvPr>
          <p:cNvSpPr>
            <a:spLocks noGrp="1"/>
          </p:cNvSpPr>
          <p:nvPr>
            <p:ph type="body" idx="1"/>
          </p:nvPr>
        </p:nvSpPr>
        <p:spPr/>
        <p:txBody>
          <a:bodyPr anchor="ctr"/>
          <a:lstStyle/>
          <a:p>
            <a:pPr marL="114300" indent="0" algn="ctr">
              <a:buNone/>
            </a:pPr>
            <a:r>
              <a:rPr lang="en-US" dirty="0"/>
              <a:t>vs.</a:t>
            </a:r>
          </a:p>
        </p:txBody>
      </p:sp>
      <p:pic>
        <p:nvPicPr>
          <p:cNvPr id="4" name="Google Shape;82;p18">
            <a:extLst>
              <a:ext uri="{FF2B5EF4-FFF2-40B4-BE49-F238E27FC236}">
                <a16:creationId xmlns:a16="http://schemas.microsoft.com/office/drawing/2014/main" id="{EE7C9831-CEFD-4940-8FB0-30242B78C94F}"/>
              </a:ext>
            </a:extLst>
          </p:cNvPr>
          <p:cNvPicPr preferRelativeResize="0"/>
          <p:nvPr/>
        </p:nvPicPr>
        <p:blipFill>
          <a:blip r:embed="rId3">
            <a:alphaModFix/>
          </a:blip>
          <a:stretch>
            <a:fillRect/>
          </a:stretch>
        </p:blipFill>
        <p:spPr>
          <a:xfrm>
            <a:off x="311700" y="1639183"/>
            <a:ext cx="3352800" cy="2070785"/>
          </a:xfrm>
          <a:prstGeom prst="rect">
            <a:avLst/>
          </a:prstGeom>
          <a:noFill/>
          <a:ln>
            <a:noFill/>
          </a:ln>
        </p:spPr>
      </p:pic>
      <p:pic>
        <p:nvPicPr>
          <p:cNvPr id="6" name="Picture 5">
            <a:extLst>
              <a:ext uri="{FF2B5EF4-FFF2-40B4-BE49-F238E27FC236}">
                <a16:creationId xmlns:a16="http://schemas.microsoft.com/office/drawing/2014/main" id="{1CF23410-CC12-AF42-9D39-5FA8717CF7BF}"/>
              </a:ext>
            </a:extLst>
          </p:cNvPr>
          <p:cNvPicPr>
            <a:picLocks noChangeAspect="1"/>
          </p:cNvPicPr>
          <p:nvPr/>
        </p:nvPicPr>
        <p:blipFill>
          <a:blip r:embed="rId4"/>
          <a:stretch>
            <a:fillRect/>
          </a:stretch>
        </p:blipFill>
        <p:spPr>
          <a:xfrm>
            <a:off x="6037649" y="1152475"/>
            <a:ext cx="2933357" cy="3363084"/>
          </a:xfrm>
          <a:prstGeom prst="rect">
            <a:avLst/>
          </a:prstGeom>
        </p:spPr>
      </p:pic>
    </p:spTree>
    <p:extLst>
      <p:ext uri="{BB962C8B-B14F-4D97-AF65-F5344CB8AC3E}">
        <p14:creationId xmlns:p14="http://schemas.microsoft.com/office/powerpoint/2010/main" val="2287073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pizza</a:t>
            </a:r>
            <a:endParaRPr/>
          </a:p>
        </p:txBody>
      </p:sp>
      <p:pic>
        <p:nvPicPr>
          <p:cNvPr id="82" name="Google Shape;82;p18"/>
          <p:cNvPicPr preferRelativeResize="0"/>
          <p:nvPr/>
        </p:nvPicPr>
        <p:blipFill>
          <a:blip r:embed="rId3">
            <a:alphaModFix/>
          </a:blip>
          <a:stretch>
            <a:fillRect/>
          </a:stretch>
        </p:blipFill>
        <p:spPr>
          <a:xfrm>
            <a:off x="0" y="0"/>
            <a:ext cx="9143996" cy="5143499"/>
          </a:xfrm>
          <a:prstGeom prst="rect">
            <a:avLst/>
          </a:prstGeom>
          <a:noFill/>
          <a:ln>
            <a:noFill/>
          </a:ln>
        </p:spPr>
      </p:pic>
    </p:spTree>
    <p:extLst>
      <p:ext uri="{BB962C8B-B14F-4D97-AF65-F5344CB8AC3E}">
        <p14:creationId xmlns:p14="http://schemas.microsoft.com/office/powerpoint/2010/main" val="787657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3C21-0C0D-3C4D-8A32-83A04628AF61}"/>
              </a:ext>
            </a:extLst>
          </p:cNvPr>
          <p:cNvSpPr>
            <a:spLocks noGrp="1"/>
          </p:cNvSpPr>
          <p:nvPr>
            <p:ph type="title"/>
          </p:nvPr>
        </p:nvSpPr>
        <p:spPr/>
        <p:txBody>
          <a:bodyPr/>
          <a:lstStyle/>
          <a:p>
            <a:r>
              <a:rPr lang="en-US" dirty="0"/>
              <a:t>Values</a:t>
            </a:r>
          </a:p>
        </p:txBody>
      </p:sp>
      <p:sp>
        <p:nvSpPr>
          <p:cNvPr id="3" name="Content Placeholder 2">
            <a:extLst>
              <a:ext uri="{FF2B5EF4-FFF2-40B4-BE49-F238E27FC236}">
                <a16:creationId xmlns:a16="http://schemas.microsoft.com/office/drawing/2014/main" id="{E4371ADD-0EE5-8349-BAA2-794B0C193A89}"/>
              </a:ext>
            </a:extLst>
          </p:cNvPr>
          <p:cNvSpPr>
            <a:spLocks noGrp="1"/>
          </p:cNvSpPr>
          <p:nvPr>
            <p:ph idx="1"/>
          </p:nvPr>
        </p:nvSpPr>
        <p:spPr/>
        <p:txBody>
          <a:bodyPr>
            <a:normAutofit/>
          </a:bodyPr>
          <a:lstStyle/>
          <a:p>
            <a:pPr marL="0" indent="0" fontAlgn="base">
              <a:buNone/>
            </a:pPr>
            <a:r>
              <a:rPr lang="en-US" sz="2200" dirty="0"/>
              <a:t>Religion</a:t>
            </a:r>
          </a:p>
          <a:p>
            <a:pPr lvl="1" fontAlgn="base"/>
            <a:r>
              <a:rPr lang="en-US" sz="1900" dirty="0"/>
              <a:t>Christianity – 10 commandments</a:t>
            </a:r>
          </a:p>
          <a:p>
            <a:pPr lvl="1" fontAlgn="base"/>
            <a:r>
              <a:rPr lang="en-US" sz="1900" dirty="0"/>
              <a:t>Buddhists – 8-fold path/5 precepts</a:t>
            </a:r>
          </a:p>
          <a:p>
            <a:pPr marL="0" indent="0" fontAlgn="base">
              <a:buNone/>
            </a:pPr>
            <a:r>
              <a:rPr lang="en-US" dirty="0"/>
              <a:t>Philosophy</a:t>
            </a:r>
          </a:p>
          <a:p>
            <a:pPr lvl="1" fontAlgn="base"/>
            <a:r>
              <a:rPr lang="en-US" dirty="0"/>
              <a:t>Plato's </a:t>
            </a:r>
            <a:r>
              <a:rPr lang="en-US" u="sng" dirty="0"/>
              <a:t>universal</a:t>
            </a:r>
            <a:r>
              <a:rPr lang="en-US" dirty="0"/>
              <a:t> values: Beauty, Goodness, Truth</a:t>
            </a:r>
          </a:p>
          <a:p>
            <a:pPr marL="0" indent="0" fontAlgn="base">
              <a:buNone/>
            </a:pPr>
            <a:r>
              <a:rPr lang="en-US" sz="2200" dirty="0"/>
              <a:t>Psychology</a:t>
            </a:r>
          </a:p>
          <a:p>
            <a:pPr lvl="1" fontAlgn="base"/>
            <a:r>
              <a:rPr lang="en-US" sz="1850" dirty="0"/>
              <a:t>Advices on how to apply values</a:t>
            </a:r>
          </a:p>
        </p:txBody>
      </p:sp>
      <p:pic>
        <p:nvPicPr>
          <p:cNvPr id="4" name="Picture 3">
            <a:extLst>
              <a:ext uri="{FF2B5EF4-FFF2-40B4-BE49-F238E27FC236}">
                <a16:creationId xmlns:a16="http://schemas.microsoft.com/office/drawing/2014/main" id="{AF535CDA-2D19-BD44-8569-A9E5B9C65D8F}"/>
              </a:ext>
            </a:extLst>
          </p:cNvPr>
          <p:cNvPicPr>
            <a:picLocks noChangeAspect="1"/>
          </p:cNvPicPr>
          <p:nvPr/>
        </p:nvPicPr>
        <p:blipFill>
          <a:blip r:embed="rId3"/>
          <a:stretch>
            <a:fillRect/>
          </a:stretch>
        </p:blipFill>
        <p:spPr>
          <a:xfrm>
            <a:off x="7187979" y="0"/>
            <a:ext cx="1956021" cy="2382968"/>
          </a:xfrm>
          <a:prstGeom prst="rect">
            <a:avLst/>
          </a:prstGeom>
        </p:spPr>
      </p:pic>
      <p:pic>
        <p:nvPicPr>
          <p:cNvPr id="5" name="Picture 4">
            <a:extLst>
              <a:ext uri="{FF2B5EF4-FFF2-40B4-BE49-F238E27FC236}">
                <a16:creationId xmlns:a16="http://schemas.microsoft.com/office/drawing/2014/main" id="{81FD9E29-FC79-894D-80DC-0BEB659C0E2B}"/>
              </a:ext>
            </a:extLst>
          </p:cNvPr>
          <p:cNvPicPr>
            <a:picLocks noChangeAspect="1"/>
          </p:cNvPicPr>
          <p:nvPr/>
        </p:nvPicPr>
        <p:blipFill rotWithShape="1">
          <a:blip r:embed="rId4"/>
          <a:srcRect l="15346" r="14189"/>
          <a:stretch/>
        </p:blipFill>
        <p:spPr>
          <a:xfrm>
            <a:off x="4667416" y="0"/>
            <a:ext cx="2520563" cy="2384728"/>
          </a:xfrm>
          <a:prstGeom prst="rect">
            <a:avLst/>
          </a:prstGeom>
        </p:spPr>
      </p:pic>
    </p:spTree>
    <p:extLst>
      <p:ext uri="{BB962C8B-B14F-4D97-AF65-F5344CB8AC3E}">
        <p14:creationId xmlns:p14="http://schemas.microsoft.com/office/powerpoint/2010/main" val="144536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E973-B7CD-9241-B50F-6C6EBB648017}"/>
              </a:ext>
            </a:extLst>
          </p:cNvPr>
          <p:cNvSpPr>
            <a:spLocks noGrp="1"/>
          </p:cNvSpPr>
          <p:nvPr>
            <p:ph type="title"/>
          </p:nvPr>
        </p:nvSpPr>
        <p:spPr/>
        <p:txBody>
          <a:bodyPr/>
          <a:lstStyle/>
          <a:p>
            <a:r>
              <a:rPr lang="en-US" dirty="0"/>
              <a:t>The three Viennese schools of psychology</a:t>
            </a:r>
          </a:p>
        </p:txBody>
      </p:sp>
      <p:pic>
        <p:nvPicPr>
          <p:cNvPr id="1027" name="Picture 3" descr="https://lh3.googleusercontent.com/ti3mGSnJqHXDKsvB9s3G-Jy_VrkfKvP9c2JFiArDIEnSsyR5sb1jFGx7N1iE-IN4mWGDP-ZeqhHSEhUJZp8_FCnrpD30R2luq_eX6QyvFCLXjuRjdMohqHbAJ7pNGL4u3DalLGyaupU">
            <a:extLst>
              <a:ext uri="{FF2B5EF4-FFF2-40B4-BE49-F238E27FC236}">
                <a16:creationId xmlns:a16="http://schemas.microsoft.com/office/drawing/2014/main" id="{76E2D941-9854-994E-9879-F7AECF9B8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1245" y="1268016"/>
            <a:ext cx="2155415" cy="24154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MFzXvcw92lUcDJchIC2bB32IKGCqVgihFwjxjyR91A4UFO8vcV2dUuToAJRORxpkp1ZM_btwfWDB6DF5zJX8QGqJdrP5hA_Y8O5w8RFjvLsdgQHrt702vtDubCiwKyeval7mLDlu2hc">
            <a:extLst>
              <a:ext uri="{FF2B5EF4-FFF2-40B4-BE49-F238E27FC236}">
                <a16:creationId xmlns:a16="http://schemas.microsoft.com/office/drawing/2014/main" id="{BB0F0ED4-57C8-FA4F-B65A-06E15C9598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5400" y="1268016"/>
            <a:ext cx="2195838" cy="241542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6.googleusercontent.com/tnAh8zu_BRTEdw3Q5W6mewLeUWgrk-dLNqA3fN673nB10FbZjhLSUPBXJqfJ4rlzoBs80ZZHfJbwRZ4Nh_bgrf2qS0BOkd6YC9eU-Kis3C_4ypfsHf71wzV7y2XB6X3gyX-V-89KB6o">
            <a:extLst>
              <a:ext uri="{FF2B5EF4-FFF2-40B4-BE49-F238E27FC236}">
                <a16:creationId xmlns:a16="http://schemas.microsoft.com/office/drawing/2014/main" id="{E6494C68-AF63-9C4C-96AA-FD876F37CE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42" y="1268016"/>
            <a:ext cx="2069212" cy="24154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FE76F23-3F81-E148-BF09-65F399117554}"/>
              </a:ext>
            </a:extLst>
          </p:cNvPr>
          <p:cNvSpPr/>
          <p:nvPr/>
        </p:nvSpPr>
        <p:spPr>
          <a:xfrm>
            <a:off x="6515400" y="4106734"/>
            <a:ext cx="2195838" cy="253916"/>
          </a:xfrm>
          <a:prstGeom prst="rect">
            <a:avLst/>
          </a:prstGeom>
        </p:spPr>
        <p:txBody>
          <a:bodyPr wrap="square">
            <a:spAutoFit/>
          </a:bodyPr>
          <a:lstStyle/>
          <a:p>
            <a:pPr algn="ctr"/>
            <a:r>
              <a:rPr lang="en-US" sz="1050" dirty="0">
                <a:solidFill>
                  <a:srgbClr val="333333"/>
                </a:solidFill>
                <a:latin typeface="Arial" panose="020B0604020202020204" pitchFamily="34" charset="0"/>
                <a:cs typeface="Arial" panose="020B0604020202020204" pitchFamily="34" charset="0"/>
              </a:rPr>
              <a:t>Victor Frankl (1905-1997)</a:t>
            </a:r>
          </a:p>
        </p:txBody>
      </p:sp>
      <p:sp>
        <p:nvSpPr>
          <p:cNvPr id="11" name="Rectangle 10">
            <a:extLst>
              <a:ext uri="{FF2B5EF4-FFF2-40B4-BE49-F238E27FC236}">
                <a16:creationId xmlns:a16="http://schemas.microsoft.com/office/drawing/2014/main" id="{D505E6D9-F2C7-634C-B29B-CEDAEEEEDE54}"/>
              </a:ext>
            </a:extLst>
          </p:cNvPr>
          <p:cNvSpPr/>
          <p:nvPr/>
        </p:nvSpPr>
        <p:spPr>
          <a:xfrm>
            <a:off x="3411244" y="4106734"/>
            <a:ext cx="2155416" cy="253916"/>
          </a:xfrm>
          <a:prstGeom prst="rect">
            <a:avLst/>
          </a:prstGeom>
        </p:spPr>
        <p:txBody>
          <a:bodyPr wrap="square">
            <a:spAutoFit/>
          </a:bodyPr>
          <a:lstStyle/>
          <a:p>
            <a:pPr algn="ctr"/>
            <a:r>
              <a:rPr lang="en-US" sz="1050" dirty="0">
                <a:solidFill>
                  <a:srgbClr val="333333"/>
                </a:solidFill>
                <a:latin typeface="Arial" panose="020B0604020202020204" pitchFamily="34" charset="0"/>
                <a:cs typeface="Arial" panose="020B0604020202020204" pitchFamily="34" charset="0"/>
              </a:rPr>
              <a:t>Alfred Adler (1870-1937)</a:t>
            </a:r>
          </a:p>
        </p:txBody>
      </p:sp>
      <p:sp>
        <p:nvSpPr>
          <p:cNvPr id="12" name="Rectangle 11">
            <a:extLst>
              <a:ext uri="{FF2B5EF4-FFF2-40B4-BE49-F238E27FC236}">
                <a16:creationId xmlns:a16="http://schemas.microsoft.com/office/drawing/2014/main" id="{9BF4C6AD-00D2-6C4B-8236-7A19741A13EB}"/>
              </a:ext>
            </a:extLst>
          </p:cNvPr>
          <p:cNvSpPr/>
          <p:nvPr/>
        </p:nvSpPr>
        <p:spPr>
          <a:xfrm>
            <a:off x="236442" y="4106734"/>
            <a:ext cx="2069212" cy="253916"/>
          </a:xfrm>
          <a:prstGeom prst="rect">
            <a:avLst/>
          </a:prstGeom>
        </p:spPr>
        <p:txBody>
          <a:bodyPr wrap="square">
            <a:spAutoFit/>
          </a:bodyPr>
          <a:lstStyle/>
          <a:p>
            <a:pPr algn="ctr"/>
            <a:r>
              <a:rPr lang="en-US" sz="1050" dirty="0">
                <a:solidFill>
                  <a:srgbClr val="333333"/>
                </a:solidFill>
                <a:latin typeface="Arial" panose="020B0604020202020204" pitchFamily="34" charset="0"/>
                <a:cs typeface="Arial" panose="020B0604020202020204" pitchFamily="34" charset="0"/>
              </a:rPr>
              <a:t>Sigmund Freud (1856-1939)</a:t>
            </a:r>
          </a:p>
        </p:txBody>
      </p:sp>
    </p:spTree>
    <p:extLst>
      <p:ext uri="{BB962C8B-B14F-4D97-AF65-F5344CB8AC3E}">
        <p14:creationId xmlns:p14="http://schemas.microsoft.com/office/powerpoint/2010/main" val="1516856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7C12E7-F577-604E-AFB5-EF1800859A9C}"/>
              </a:ext>
            </a:extLst>
          </p:cNvPr>
          <p:cNvPicPr>
            <a:picLocks noChangeAspect="1"/>
          </p:cNvPicPr>
          <p:nvPr/>
        </p:nvPicPr>
        <p:blipFill>
          <a:blip r:embed="rId3"/>
          <a:stretch>
            <a:fillRect/>
          </a:stretch>
        </p:blipFill>
        <p:spPr>
          <a:xfrm>
            <a:off x="148936" y="1751899"/>
            <a:ext cx="959427" cy="959427"/>
          </a:xfrm>
          <a:prstGeom prst="rect">
            <a:avLst/>
          </a:prstGeom>
        </p:spPr>
      </p:pic>
      <p:sp>
        <p:nvSpPr>
          <p:cNvPr id="2" name="Title 1">
            <a:extLst>
              <a:ext uri="{FF2B5EF4-FFF2-40B4-BE49-F238E27FC236}">
                <a16:creationId xmlns:a16="http://schemas.microsoft.com/office/drawing/2014/main" id="{A46F290E-655D-094A-B706-69FFEA5DE2F7}"/>
              </a:ext>
            </a:extLst>
          </p:cNvPr>
          <p:cNvSpPr>
            <a:spLocks noGrp="1"/>
          </p:cNvSpPr>
          <p:nvPr>
            <p:ph type="title"/>
          </p:nvPr>
        </p:nvSpPr>
        <p:spPr/>
        <p:txBody>
          <a:bodyPr/>
          <a:lstStyle/>
          <a:p>
            <a:r>
              <a:rPr lang="en-US" dirty="0"/>
              <a:t>Values</a:t>
            </a:r>
          </a:p>
        </p:txBody>
      </p:sp>
      <p:sp>
        <p:nvSpPr>
          <p:cNvPr id="3" name="Content Placeholder 2">
            <a:extLst>
              <a:ext uri="{FF2B5EF4-FFF2-40B4-BE49-F238E27FC236}">
                <a16:creationId xmlns:a16="http://schemas.microsoft.com/office/drawing/2014/main" id="{ADBDBDDD-08BF-B04A-A8A7-746A14073CF2}"/>
              </a:ext>
            </a:extLst>
          </p:cNvPr>
          <p:cNvSpPr>
            <a:spLocks noGrp="1"/>
          </p:cNvSpPr>
          <p:nvPr>
            <p:ph idx="1"/>
          </p:nvPr>
        </p:nvSpPr>
        <p:spPr>
          <a:xfrm>
            <a:off x="905750" y="1369218"/>
            <a:ext cx="7886700" cy="3544687"/>
          </a:xfrm>
        </p:spPr>
        <p:txBody>
          <a:bodyPr>
            <a:normAutofit fontScale="85000" lnSpcReduction="20000"/>
          </a:bodyPr>
          <a:lstStyle/>
          <a:p>
            <a:pPr marL="0" indent="0" fontAlgn="base">
              <a:buNone/>
            </a:pPr>
            <a:r>
              <a:rPr lang="en-US" sz="2400" dirty="0"/>
              <a:t>Options to apply your values:</a:t>
            </a:r>
          </a:p>
          <a:p>
            <a:pPr marL="685800" lvl="1" indent="-342900" fontAlgn="base">
              <a:buFont typeface="+mj-lt"/>
              <a:buAutoNum type="arabicPeriod"/>
            </a:pPr>
            <a:r>
              <a:rPr lang="en-US" sz="1850" b="1" dirty="0"/>
              <a:t>Experiential</a:t>
            </a:r>
          </a:p>
          <a:p>
            <a:pPr lvl="2" fontAlgn="base"/>
            <a:r>
              <a:rPr lang="en-US" sz="1550" dirty="0"/>
              <a:t>On demand</a:t>
            </a:r>
          </a:p>
          <a:p>
            <a:pPr lvl="2" fontAlgn="base"/>
            <a:r>
              <a:rPr lang="en-US" sz="1550" dirty="0"/>
              <a:t>Very easy, one-off effort</a:t>
            </a:r>
          </a:p>
          <a:p>
            <a:pPr lvl="2" fontAlgn="base"/>
            <a:r>
              <a:rPr lang="en-US" sz="1550" dirty="0"/>
              <a:t>Immediate, short-lasting ROI</a:t>
            </a:r>
          </a:p>
          <a:p>
            <a:pPr marL="685800" lvl="2" indent="0" fontAlgn="base">
              <a:buNone/>
            </a:pPr>
            <a:r>
              <a:rPr lang="en-US" sz="1600" dirty="0"/>
              <a:t>(smell a rose, enjoy a view, hear a good song, etc.)</a:t>
            </a:r>
          </a:p>
          <a:p>
            <a:pPr marL="685800" lvl="1" indent="-342900" fontAlgn="base">
              <a:buFont typeface="+mj-lt"/>
              <a:buAutoNum type="arabicPeriod"/>
            </a:pPr>
            <a:r>
              <a:rPr lang="en-US" sz="1850" b="1" dirty="0"/>
              <a:t>Behavioral</a:t>
            </a:r>
          </a:p>
          <a:p>
            <a:pPr lvl="2" fontAlgn="base"/>
            <a:r>
              <a:rPr lang="en-US" sz="1550" dirty="0"/>
              <a:t>On demand</a:t>
            </a:r>
          </a:p>
          <a:p>
            <a:pPr lvl="2" fontAlgn="base"/>
            <a:r>
              <a:rPr lang="en-US" sz="1550" dirty="0"/>
              <a:t>Continuous effort</a:t>
            </a:r>
          </a:p>
          <a:p>
            <a:pPr lvl="2" fontAlgn="base"/>
            <a:r>
              <a:rPr lang="en-US" sz="1550" dirty="0"/>
              <a:t>Long-lasting ROI</a:t>
            </a:r>
          </a:p>
          <a:p>
            <a:pPr marL="685800" lvl="2" indent="0" fontAlgn="base">
              <a:buNone/>
            </a:pPr>
            <a:r>
              <a:rPr lang="en-US" sz="1600" dirty="0"/>
              <a:t> </a:t>
            </a:r>
          </a:p>
          <a:p>
            <a:pPr marL="685800" lvl="1" indent="-342900" fontAlgn="base">
              <a:buFont typeface="+mj-lt"/>
              <a:buAutoNum type="arabicPeriod"/>
            </a:pPr>
            <a:r>
              <a:rPr lang="en-US" sz="1850" b="1" dirty="0"/>
              <a:t>Attitudinal</a:t>
            </a:r>
          </a:p>
          <a:p>
            <a:pPr lvl="2" fontAlgn="base"/>
            <a:r>
              <a:rPr lang="en-US" dirty="0"/>
              <a:t>Situational</a:t>
            </a:r>
          </a:p>
          <a:p>
            <a:pPr lvl="2" fontAlgn="base"/>
            <a:r>
              <a:rPr lang="en-US" dirty="0"/>
              <a:t>High risk</a:t>
            </a:r>
          </a:p>
          <a:p>
            <a:pPr lvl="2" fontAlgn="base"/>
            <a:r>
              <a:rPr lang="en-US" dirty="0"/>
              <a:t>High reward. Reward lasting forever</a:t>
            </a:r>
          </a:p>
          <a:p>
            <a:pPr marL="685800" lvl="2" indent="0" fontAlgn="base">
              <a:buNone/>
            </a:pPr>
            <a:r>
              <a:rPr lang="en-US" sz="1600" dirty="0"/>
              <a:t> </a:t>
            </a:r>
          </a:p>
          <a:p>
            <a:pPr lvl="2" fontAlgn="base"/>
            <a:endParaRPr lang="en-US" dirty="0"/>
          </a:p>
        </p:txBody>
      </p:sp>
      <p:pic>
        <p:nvPicPr>
          <p:cNvPr id="7" name="Picture 6">
            <a:extLst>
              <a:ext uri="{FF2B5EF4-FFF2-40B4-BE49-F238E27FC236}">
                <a16:creationId xmlns:a16="http://schemas.microsoft.com/office/drawing/2014/main" id="{A86E71CE-507D-564F-AB58-F0E4E4FA2996}"/>
              </a:ext>
            </a:extLst>
          </p:cNvPr>
          <p:cNvPicPr>
            <a:picLocks noChangeAspect="1"/>
          </p:cNvPicPr>
          <p:nvPr/>
        </p:nvPicPr>
        <p:blipFill>
          <a:blip r:embed="rId4"/>
          <a:stretch>
            <a:fillRect/>
          </a:stretch>
        </p:blipFill>
        <p:spPr>
          <a:xfrm>
            <a:off x="8301162" y="0"/>
            <a:ext cx="842838" cy="878379"/>
          </a:xfrm>
          <a:prstGeom prst="rect">
            <a:avLst/>
          </a:prstGeom>
        </p:spPr>
      </p:pic>
      <p:pic>
        <p:nvPicPr>
          <p:cNvPr id="4" name="Picture 3">
            <a:extLst>
              <a:ext uri="{FF2B5EF4-FFF2-40B4-BE49-F238E27FC236}">
                <a16:creationId xmlns:a16="http://schemas.microsoft.com/office/drawing/2014/main" id="{10BD9E66-68CB-C84F-95DE-6BC02B6D1C23}"/>
              </a:ext>
            </a:extLst>
          </p:cNvPr>
          <p:cNvPicPr>
            <a:picLocks noChangeAspect="1"/>
          </p:cNvPicPr>
          <p:nvPr/>
        </p:nvPicPr>
        <p:blipFill>
          <a:blip r:embed="rId5"/>
          <a:stretch>
            <a:fillRect/>
          </a:stretch>
        </p:blipFill>
        <p:spPr>
          <a:xfrm>
            <a:off x="54888" y="3837709"/>
            <a:ext cx="1147524" cy="516082"/>
          </a:xfrm>
          <a:prstGeom prst="rect">
            <a:avLst/>
          </a:prstGeom>
        </p:spPr>
      </p:pic>
      <p:pic>
        <p:nvPicPr>
          <p:cNvPr id="9" name="Picture 8">
            <a:extLst>
              <a:ext uri="{FF2B5EF4-FFF2-40B4-BE49-F238E27FC236}">
                <a16:creationId xmlns:a16="http://schemas.microsoft.com/office/drawing/2014/main" id="{0ACB9D1A-6E65-DE49-BE4E-6584AC1D9BEC}"/>
              </a:ext>
            </a:extLst>
          </p:cNvPr>
          <p:cNvPicPr>
            <a:picLocks noChangeAspect="1"/>
          </p:cNvPicPr>
          <p:nvPr/>
        </p:nvPicPr>
        <p:blipFill>
          <a:blip r:embed="rId6">
            <a:extLst>
              <a:ext uri="{BEBA8EAE-BF5A-486C-A8C5-ECC9F3942E4B}">
                <a14:imgProps xmlns:a14="http://schemas.microsoft.com/office/drawing/2010/main">
                  <a14:imgLayer>
                    <a14:imgEffect>
                      <a14:sharpenSoften amount="52000"/>
                    </a14:imgEffect>
                    <a14:imgEffect>
                      <a14:brightnessContrast bright="7000"/>
                    </a14:imgEffect>
                  </a14:imgLayer>
                </a14:imgProps>
              </a:ext>
            </a:extLst>
          </a:blip>
          <a:stretch>
            <a:fillRect/>
          </a:stretch>
        </p:blipFill>
        <p:spPr>
          <a:xfrm>
            <a:off x="261222" y="2826327"/>
            <a:ext cx="781381" cy="781381"/>
          </a:xfrm>
          <a:prstGeom prst="rect">
            <a:avLst/>
          </a:prstGeom>
        </p:spPr>
      </p:pic>
    </p:spTree>
    <p:extLst>
      <p:ext uri="{BB962C8B-B14F-4D97-AF65-F5344CB8AC3E}">
        <p14:creationId xmlns:p14="http://schemas.microsoft.com/office/powerpoint/2010/main" val="112381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95072D-4970-0646-80FD-BC8FE80DE485}"/>
              </a:ext>
            </a:extLst>
          </p:cNvPr>
          <p:cNvPicPr>
            <a:picLocks noChangeAspect="1"/>
          </p:cNvPicPr>
          <p:nvPr/>
        </p:nvPicPr>
        <p:blipFill>
          <a:blip r:embed="rId3"/>
          <a:stretch>
            <a:fillRect/>
          </a:stretch>
        </p:blipFill>
        <p:spPr>
          <a:xfrm>
            <a:off x="0" y="-267904"/>
            <a:ext cx="9144000" cy="6101546"/>
          </a:xfrm>
          <a:prstGeom prst="rect">
            <a:avLst/>
          </a:prstGeom>
        </p:spPr>
      </p:pic>
    </p:spTree>
    <p:extLst>
      <p:ext uri="{BB962C8B-B14F-4D97-AF65-F5344CB8AC3E}">
        <p14:creationId xmlns:p14="http://schemas.microsoft.com/office/powerpoint/2010/main" val="3063248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290E-655D-094A-B706-69FFEA5DE2F7}"/>
              </a:ext>
            </a:extLst>
          </p:cNvPr>
          <p:cNvSpPr>
            <a:spLocks noGrp="1"/>
          </p:cNvSpPr>
          <p:nvPr>
            <p:ph type="title"/>
          </p:nvPr>
        </p:nvSpPr>
        <p:spPr/>
        <p:txBody>
          <a:bodyPr/>
          <a:lstStyle/>
          <a:p>
            <a:r>
              <a:rPr lang="en-US" dirty="0"/>
              <a:t>Values</a:t>
            </a:r>
          </a:p>
        </p:txBody>
      </p:sp>
      <p:sp>
        <p:nvSpPr>
          <p:cNvPr id="3" name="Content Placeholder 2">
            <a:extLst>
              <a:ext uri="{FF2B5EF4-FFF2-40B4-BE49-F238E27FC236}">
                <a16:creationId xmlns:a16="http://schemas.microsoft.com/office/drawing/2014/main" id="{ADBDBDDD-08BF-B04A-A8A7-746A14073CF2}"/>
              </a:ext>
            </a:extLst>
          </p:cNvPr>
          <p:cNvSpPr>
            <a:spLocks noGrp="1"/>
          </p:cNvSpPr>
          <p:nvPr>
            <p:ph idx="1"/>
          </p:nvPr>
        </p:nvSpPr>
        <p:spPr>
          <a:xfrm>
            <a:off x="905750" y="1369218"/>
            <a:ext cx="7886700" cy="3544687"/>
          </a:xfrm>
        </p:spPr>
        <p:txBody>
          <a:bodyPr>
            <a:normAutofit fontScale="85000" lnSpcReduction="20000"/>
          </a:bodyPr>
          <a:lstStyle/>
          <a:p>
            <a:pPr marL="0" indent="0" fontAlgn="base">
              <a:buNone/>
            </a:pPr>
            <a:r>
              <a:rPr lang="en-US" sz="2400" dirty="0"/>
              <a:t>Options to experience your values:</a:t>
            </a:r>
          </a:p>
          <a:p>
            <a:pPr marL="685800" lvl="1" indent="-342900" fontAlgn="base">
              <a:buFont typeface="+mj-lt"/>
              <a:buAutoNum type="arabicPeriod"/>
            </a:pPr>
            <a:r>
              <a:rPr lang="en-US" sz="1850" b="1" dirty="0"/>
              <a:t>Experiential</a:t>
            </a:r>
          </a:p>
          <a:p>
            <a:pPr lvl="2" fontAlgn="base"/>
            <a:r>
              <a:rPr lang="en-US" sz="1550" dirty="0"/>
              <a:t>On demand</a:t>
            </a:r>
          </a:p>
          <a:p>
            <a:pPr lvl="2" fontAlgn="base"/>
            <a:r>
              <a:rPr lang="en-US" sz="1550" dirty="0"/>
              <a:t>Very easy, one-off effort</a:t>
            </a:r>
          </a:p>
          <a:p>
            <a:pPr lvl="2" fontAlgn="base"/>
            <a:r>
              <a:rPr lang="en-US" sz="1550" dirty="0"/>
              <a:t>Immediate, short-lasting ROI</a:t>
            </a:r>
          </a:p>
          <a:p>
            <a:pPr marL="685800" lvl="2" indent="0" fontAlgn="base">
              <a:buNone/>
            </a:pPr>
            <a:r>
              <a:rPr lang="en-US" sz="1600" dirty="0"/>
              <a:t>(smell a rose, enjoy a view, hear a good song, etc.)</a:t>
            </a:r>
          </a:p>
          <a:p>
            <a:pPr marL="685800" lvl="1" indent="-342900" fontAlgn="base">
              <a:buFont typeface="+mj-lt"/>
              <a:buAutoNum type="arabicPeriod"/>
            </a:pPr>
            <a:r>
              <a:rPr lang="en-US" sz="1850" b="1" dirty="0"/>
              <a:t>Behavioral</a:t>
            </a:r>
          </a:p>
          <a:p>
            <a:pPr lvl="2" fontAlgn="base"/>
            <a:r>
              <a:rPr lang="en-US" sz="1550" dirty="0"/>
              <a:t>On demand</a:t>
            </a:r>
          </a:p>
          <a:p>
            <a:pPr lvl="2" fontAlgn="base"/>
            <a:r>
              <a:rPr lang="en-US" sz="1550" dirty="0"/>
              <a:t>Continuous effort</a:t>
            </a:r>
          </a:p>
          <a:p>
            <a:pPr lvl="2" fontAlgn="base"/>
            <a:r>
              <a:rPr lang="en-US" sz="1550" dirty="0"/>
              <a:t>Long-lasting ROI</a:t>
            </a:r>
          </a:p>
          <a:p>
            <a:pPr marL="685800" lvl="2" indent="0" fontAlgn="base">
              <a:buNone/>
            </a:pPr>
            <a:r>
              <a:rPr lang="en-US" sz="1600" dirty="0"/>
              <a:t>(work, create something, do something, leave a trail; the opposite of procrastination)</a:t>
            </a:r>
          </a:p>
          <a:p>
            <a:pPr marL="685800" lvl="1" indent="-342900" fontAlgn="base">
              <a:buFont typeface="+mj-lt"/>
              <a:buAutoNum type="arabicPeriod"/>
            </a:pPr>
            <a:r>
              <a:rPr lang="en-US" sz="1850" b="1" dirty="0"/>
              <a:t>Attitudinal</a:t>
            </a:r>
          </a:p>
          <a:p>
            <a:pPr lvl="2" fontAlgn="base"/>
            <a:r>
              <a:rPr lang="en-US" dirty="0"/>
              <a:t>Situational</a:t>
            </a:r>
          </a:p>
          <a:p>
            <a:pPr lvl="2" fontAlgn="base"/>
            <a:r>
              <a:rPr lang="en-US" dirty="0"/>
              <a:t>High risk</a:t>
            </a:r>
          </a:p>
          <a:p>
            <a:pPr lvl="2" fontAlgn="base"/>
            <a:r>
              <a:rPr lang="en-US" dirty="0"/>
              <a:t>High reward. Reward lasting forever</a:t>
            </a:r>
          </a:p>
          <a:p>
            <a:pPr marL="685800" lvl="2" indent="0" fontAlgn="base">
              <a:buNone/>
            </a:pPr>
            <a:r>
              <a:rPr lang="en-US" sz="1600" dirty="0"/>
              <a:t> </a:t>
            </a:r>
          </a:p>
          <a:p>
            <a:pPr lvl="2" fontAlgn="base"/>
            <a:endParaRPr lang="en-US" dirty="0"/>
          </a:p>
        </p:txBody>
      </p:sp>
      <p:pic>
        <p:nvPicPr>
          <p:cNvPr id="7" name="Picture 6">
            <a:extLst>
              <a:ext uri="{FF2B5EF4-FFF2-40B4-BE49-F238E27FC236}">
                <a16:creationId xmlns:a16="http://schemas.microsoft.com/office/drawing/2014/main" id="{A86E71CE-507D-564F-AB58-F0E4E4FA2996}"/>
              </a:ext>
            </a:extLst>
          </p:cNvPr>
          <p:cNvPicPr>
            <a:picLocks noChangeAspect="1"/>
          </p:cNvPicPr>
          <p:nvPr/>
        </p:nvPicPr>
        <p:blipFill>
          <a:blip r:embed="rId3"/>
          <a:stretch>
            <a:fillRect/>
          </a:stretch>
        </p:blipFill>
        <p:spPr>
          <a:xfrm>
            <a:off x="8301162" y="0"/>
            <a:ext cx="842838" cy="878379"/>
          </a:xfrm>
          <a:prstGeom prst="rect">
            <a:avLst/>
          </a:prstGeom>
        </p:spPr>
      </p:pic>
      <p:pic>
        <p:nvPicPr>
          <p:cNvPr id="5" name="Picture 4">
            <a:extLst>
              <a:ext uri="{FF2B5EF4-FFF2-40B4-BE49-F238E27FC236}">
                <a16:creationId xmlns:a16="http://schemas.microsoft.com/office/drawing/2014/main" id="{677E5C65-BDEE-C446-8615-0D75E1607EEC}"/>
              </a:ext>
            </a:extLst>
          </p:cNvPr>
          <p:cNvPicPr>
            <a:picLocks noChangeAspect="1"/>
          </p:cNvPicPr>
          <p:nvPr/>
        </p:nvPicPr>
        <p:blipFill>
          <a:blip r:embed="rId4"/>
          <a:stretch>
            <a:fillRect/>
          </a:stretch>
        </p:blipFill>
        <p:spPr>
          <a:xfrm>
            <a:off x="148936" y="1751899"/>
            <a:ext cx="959427" cy="959427"/>
          </a:xfrm>
          <a:prstGeom prst="rect">
            <a:avLst/>
          </a:prstGeom>
        </p:spPr>
      </p:pic>
      <p:pic>
        <p:nvPicPr>
          <p:cNvPr id="6" name="Picture 5">
            <a:extLst>
              <a:ext uri="{FF2B5EF4-FFF2-40B4-BE49-F238E27FC236}">
                <a16:creationId xmlns:a16="http://schemas.microsoft.com/office/drawing/2014/main" id="{F1AAE222-47EC-8C49-80FE-75ED13F9960E}"/>
              </a:ext>
            </a:extLst>
          </p:cNvPr>
          <p:cNvPicPr>
            <a:picLocks noChangeAspect="1"/>
          </p:cNvPicPr>
          <p:nvPr/>
        </p:nvPicPr>
        <p:blipFill>
          <a:blip r:embed="rId5"/>
          <a:stretch>
            <a:fillRect/>
          </a:stretch>
        </p:blipFill>
        <p:spPr>
          <a:xfrm>
            <a:off x="54888" y="3837709"/>
            <a:ext cx="1147524" cy="516082"/>
          </a:xfrm>
          <a:prstGeom prst="rect">
            <a:avLst/>
          </a:prstGeom>
        </p:spPr>
      </p:pic>
      <p:pic>
        <p:nvPicPr>
          <p:cNvPr id="8" name="Picture 7">
            <a:extLst>
              <a:ext uri="{FF2B5EF4-FFF2-40B4-BE49-F238E27FC236}">
                <a16:creationId xmlns:a16="http://schemas.microsoft.com/office/drawing/2014/main" id="{5FC14CB1-7707-5141-A067-B7D7BB7693EA}"/>
              </a:ext>
            </a:extLst>
          </p:cNvPr>
          <p:cNvPicPr>
            <a:picLocks noChangeAspect="1"/>
          </p:cNvPicPr>
          <p:nvPr/>
        </p:nvPicPr>
        <p:blipFill>
          <a:blip r:embed="rId6">
            <a:extLst>
              <a:ext uri="{BEBA8EAE-BF5A-486C-A8C5-ECC9F3942E4B}">
                <a14:imgProps xmlns:a14="http://schemas.microsoft.com/office/drawing/2010/main">
                  <a14:imgLayer>
                    <a14:imgEffect>
                      <a14:sharpenSoften amount="52000"/>
                    </a14:imgEffect>
                    <a14:imgEffect>
                      <a14:brightnessContrast bright="7000"/>
                    </a14:imgEffect>
                  </a14:imgLayer>
                </a14:imgProps>
              </a:ext>
            </a:extLst>
          </a:blip>
          <a:stretch>
            <a:fillRect/>
          </a:stretch>
        </p:blipFill>
        <p:spPr>
          <a:xfrm>
            <a:off x="261222" y="2826327"/>
            <a:ext cx="781381" cy="781381"/>
          </a:xfrm>
          <a:prstGeom prst="rect">
            <a:avLst/>
          </a:prstGeom>
        </p:spPr>
      </p:pic>
    </p:spTree>
    <p:extLst>
      <p:ext uri="{BB962C8B-B14F-4D97-AF65-F5344CB8AC3E}">
        <p14:creationId xmlns:p14="http://schemas.microsoft.com/office/powerpoint/2010/main" val="414997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A5B1F00-E6F3-4944-9A8D-743F706395BD}"/>
              </a:ext>
            </a:extLst>
          </p:cNvPr>
          <p:cNvPicPr>
            <a:picLocks noChangeAspect="1"/>
          </p:cNvPicPr>
          <p:nvPr/>
        </p:nvPicPr>
        <p:blipFill rotWithShape="1">
          <a:blip r:embed="rId3"/>
          <a:srcRect l="-8005" t="-3509" r="-2" b="15511"/>
          <a:stretch/>
        </p:blipFill>
        <p:spPr>
          <a:xfrm rot="2071954">
            <a:off x="-169003" y="-944021"/>
            <a:ext cx="4641533" cy="4756855"/>
          </a:xfrm>
          <a:prstGeom prst="rect">
            <a:avLst/>
          </a:prstGeom>
        </p:spPr>
      </p:pic>
      <p:pic>
        <p:nvPicPr>
          <p:cNvPr id="19" name="Picture 18">
            <a:extLst>
              <a:ext uri="{FF2B5EF4-FFF2-40B4-BE49-F238E27FC236}">
                <a16:creationId xmlns:a16="http://schemas.microsoft.com/office/drawing/2014/main" id="{C0E034E2-BFDF-EC4C-B922-BC20F23BDEED}"/>
              </a:ext>
            </a:extLst>
          </p:cNvPr>
          <p:cNvPicPr>
            <a:picLocks noChangeAspect="1"/>
          </p:cNvPicPr>
          <p:nvPr/>
        </p:nvPicPr>
        <p:blipFill rotWithShape="1">
          <a:blip r:embed="rId4"/>
          <a:srcRect r="4" b="18474"/>
          <a:stretch/>
        </p:blipFill>
        <p:spPr>
          <a:xfrm>
            <a:off x="241301" y="2601826"/>
            <a:ext cx="2117914" cy="2302289"/>
          </a:xfrm>
          <a:prstGeom prst="rect">
            <a:avLst/>
          </a:prstGeom>
        </p:spPr>
      </p:pic>
      <p:pic>
        <p:nvPicPr>
          <p:cNvPr id="23" name="Picture 22">
            <a:extLst>
              <a:ext uri="{FF2B5EF4-FFF2-40B4-BE49-F238E27FC236}">
                <a16:creationId xmlns:a16="http://schemas.microsoft.com/office/drawing/2014/main" id="{D9F671A4-6B3A-F34A-97FD-F9CC03C157C5}"/>
              </a:ext>
            </a:extLst>
          </p:cNvPr>
          <p:cNvPicPr>
            <a:picLocks noChangeAspect="1"/>
          </p:cNvPicPr>
          <p:nvPr/>
        </p:nvPicPr>
        <p:blipFill rotWithShape="1">
          <a:blip r:embed="rId5"/>
          <a:srcRect t="4571" r="4" b="13716"/>
          <a:stretch/>
        </p:blipFill>
        <p:spPr>
          <a:xfrm>
            <a:off x="2420937" y="2594610"/>
            <a:ext cx="2117915" cy="2307587"/>
          </a:xfrm>
          <a:prstGeom prst="rect">
            <a:avLst/>
          </a:prstGeom>
        </p:spPr>
      </p:pic>
      <p:pic>
        <p:nvPicPr>
          <p:cNvPr id="21" name="Picture 20">
            <a:extLst>
              <a:ext uri="{FF2B5EF4-FFF2-40B4-BE49-F238E27FC236}">
                <a16:creationId xmlns:a16="http://schemas.microsoft.com/office/drawing/2014/main" id="{F36AC09B-8D08-DC44-A6E9-446E5485C3F1}"/>
              </a:ext>
            </a:extLst>
          </p:cNvPr>
          <p:cNvPicPr>
            <a:picLocks noChangeAspect="1"/>
          </p:cNvPicPr>
          <p:nvPr/>
        </p:nvPicPr>
        <p:blipFill rotWithShape="1">
          <a:blip r:embed="rId6"/>
          <a:srcRect l="21461" r="26619" b="-1"/>
          <a:stretch/>
        </p:blipFill>
        <p:spPr>
          <a:xfrm>
            <a:off x="4600575" y="241299"/>
            <a:ext cx="4302123" cy="4660899"/>
          </a:xfrm>
          <a:prstGeom prst="rect">
            <a:avLst/>
          </a:prstGeom>
        </p:spPr>
      </p:pic>
    </p:spTree>
    <p:extLst>
      <p:ext uri="{BB962C8B-B14F-4D97-AF65-F5344CB8AC3E}">
        <p14:creationId xmlns:p14="http://schemas.microsoft.com/office/powerpoint/2010/main" val="3389118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290E-655D-094A-B706-69FFEA5DE2F7}"/>
              </a:ext>
            </a:extLst>
          </p:cNvPr>
          <p:cNvSpPr>
            <a:spLocks noGrp="1"/>
          </p:cNvSpPr>
          <p:nvPr>
            <p:ph type="title"/>
          </p:nvPr>
        </p:nvSpPr>
        <p:spPr/>
        <p:txBody>
          <a:bodyPr/>
          <a:lstStyle/>
          <a:p>
            <a:r>
              <a:rPr lang="en-US" dirty="0"/>
              <a:t>Values</a:t>
            </a:r>
          </a:p>
        </p:txBody>
      </p:sp>
      <p:sp>
        <p:nvSpPr>
          <p:cNvPr id="3" name="Content Placeholder 2">
            <a:extLst>
              <a:ext uri="{FF2B5EF4-FFF2-40B4-BE49-F238E27FC236}">
                <a16:creationId xmlns:a16="http://schemas.microsoft.com/office/drawing/2014/main" id="{ADBDBDDD-08BF-B04A-A8A7-746A14073CF2}"/>
              </a:ext>
            </a:extLst>
          </p:cNvPr>
          <p:cNvSpPr>
            <a:spLocks noGrp="1"/>
          </p:cNvSpPr>
          <p:nvPr>
            <p:ph idx="1"/>
          </p:nvPr>
        </p:nvSpPr>
        <p:spPr>
          <a:xfrm>
            <a:off x="905750" y="1369218"/>
            <a:ext cx="7886700" cy="3544687"/>
          </a:xfrm>
        </p:spPr>
        <p:txBody>
          <a:bodyPr>
            <a:normAutofit fontScale="85000" lnSpcReduction="20000"/>
          </a:bodyPr>
          <a:lstStyle/>
          <a:p>
            <a:pPr marL="0" indent="0" fontAlgn="base">
              <a:buNone/>
            </a:pPr>
            <a:r>
              <a:rPr lang="en-US" sz="2400" dirty="0"/>
              <a:t>Options to experience your values:</a:t>
            </a:r>
          </a:p>
          <a:p>
            <a:pPr marL="685800" lvl="1" indent="-342900" fontAlgn="base">
              <a:buFont typeface="+mj-lt"/>
              <a:buAutoNum type="arabicPeriod"/>
            </a:pPr>
            <a:r>
              <a:rPr lang="en-US" sz="1850" b="1" dirty="0"/>
              <a:t>Experiential</a:t>
            </a:r>
          </a:p>
          <a:p>
            <a:pPr lvl="2" fontAlgn="base"/>
            <a:r>
              <a:rPr lang="en-US" sz="1550" dirty="0"/>
              <a:t>On demand</a:t>
            </a:r>
          </a:p>
          <a:p>
            <a:pPr lvl="2" fontAlgn="base"/>
            <a:r>
              <a:rPr lang="en-US" sz="1550" dirty="0"/>
              <a:t>Very easy, one-off effort</a:t>
            </a:r>
          </a:p>
          <a:p>
            <a:pPr lvl="2" fontAlgn="base"/>
            <a:r>
              <a:rPr lang="en-US" sz="1550" dirty="0"/>
              <a:t>Immediate, short-lasting ROI</a:t>
            </a:r>
          </a:p>
          <a:p>
            <a:pPr marL="685800" lvl="2" indent="0" fontAlgn="base">
              <a:buNone/>
            </a:pPr>
            <a:r>
              <a:rPr lang="en-US" sz="1600" dirty="0"/>
              <a:t>(smell a rose, enjoy a view, hear a good song, etc.)</a:t>
            </a:r>
          </a:p>
          <a:p>
            <a:pPr marL="685800" lvl="1" indent="-342900" fontAlgn="base">
              <a:buFont typeface="+mj-lt"/>
              <a:buAutoNum type="arabicPeriod"/>
            </a:pPr>
            <a:r>
              <a:rPr lang="en-US" sz="1850" b="1" dirty="0"/>
              <a:t>Behavioral</a:t>
            </a:r>
          </a:p>
          <a:p>
            <a:pPr lvl="2" fontAlgn="base"/>
            <a:r>
              <a:rPr lang="en-US" sz="1550" dirty="0"/>
              <a:t>On demand</a:t>
            </a:r>
          </a:p>
          <a:p>
            <a:pPr lvl="2" fontAlgn="base"/>
            <a:r>
              <a:rPr lang="en-US" sz="1550" dirty="0"/>
              <a:t>Continuous effort</a:t>
            </a:r>
          </a:p>
          <a:p>
            <a:pPr lvl="2" fontAlgn="base"/>
            <a:r>
              <a:rPr lang="en-US" sz="1550" dirty="0"/>
              <a:t>Long-lasting ROI</a:t>
            </a:r>
          </a:p>
          <a:p>
            <a:pPr marL="685800" lvl="2" indent="0" fontAlgn="base">
              <a:buNone/>
            </a:pPr>
            <a:r>
              <a:rPr lang="en-US" sz="1600" dirty="0"/>
              <a:t>(work, create something, do something, leave a trail; the opposite of procrastination)</a:t>
            </a:r>
          </a:p>
          <a:p>
            <a:pPr marL="685800" lvl="1" indent="-342900" fontAlgn="base">
              <a:buFont typeface="+mj-lt"/>
              <a:buAutoNum type="arabicPeriod"/>
            </a:pPr>
            <a:r>
              <a:rPr lang="en-US" sz="1850" b="1" dirty="0"/>
              <a:t>Attitudinal</a:t>
            </a:r>
          </a:p>
          <a:p>
            <a:pPr lvl="2" fontAlgn="base"/>
            <a:r>
              <a:rPr lang="en-US" dirty="0"/>
              <a:t>Situational</a:t>
            </a:r>
          </a:p>
          <a:p>
            <a:pPr lvl="2" fontAlgn="base"/>
            <a:r>
              <a:rPr lang="en-US" dirty="0"/>
              <a:t>High risk</a:t>
            </a:r>
          </a:p>
          <a:p>
            <a:pPr lvl="2" fontAlgn="base"/>
            <a:r>
              <a:rPr lang="en-US" dirty="0"/>
              <a:t>High reward. Reward lasting forever</a:t>
            </a:r>
          </a:p>
          <a:p>
            <a:pPr marL="685800" lvl="2" indent="0" fontAlgn="base">
              <a:buNone/>
            </a:pPr>
            <a:r>
              <a:rPr lang="en-US" sz="1600" dirty="0"/>
              <a:t>(show courage, bravery, dignity)</a:t>
            </a:r>
          </a:p>
          <a:p>
            <a:pPr lvl="2" fontAlgn="base"/>
            <a:endParaRPr lang="en-US" dirty="0"/>
          </a:p>
        </p:txBody>
      </p:sp>
      <p:pic>
        <p:nvPicPr>
          <p:cNvPr id="7" name="Picture 6">
            <a:extLst>
              <a:ext uri="{FF2B5EF4-FFF2-40B4-BE49-F238E27FC236}">
                <a16:creationId xmlns:a16="http://schemas.microsoft.com/office/drawing/2014/main" id="{A86E71CE-507D-564F-AB58-F0E4E4FA2996}"/>
              </a:ext>
            </a:extLst>
          </p:cNvPr>
          <p:cNvPicPr>
            <a:picLocks noChangeAspect="1"/>
          </p:cNvPicPr>
          <p:nvPr/>
        </p:nvPicPr>
        <p:blipFill>
          <a:blip r:embed="rId3"/>
          <a:stretch>
            <a:fillRect/>
          </a:stretch>
        </p:blipFill>
        <p:spPr>
          <a:xfrm>
            <a:off x="8301162" y="0"/>
            <a:ext cx="842838" cy="878379"/>
          </a:xfrm>
          <a:prstGeom prst="rect">
            <a:avLst/>
          </a:prstGeom>
        </p:spPr>
      </p:pic>
      <p:pic>
        <p:nvPicPr>
          <p:cNvPr id="5" name="Picture 4">
            <a:extLst>
              <a:ext uri="{FF2B5EF4-FFF2-40B4-BE49-F238E27FC236}">
                <a16:creationId xmlns:a16="http://schemas.microsoft.com/office/drawing/2014/main" id="{93093EFF-61F4-4A44-A8C8-5D11C531E0E3}"/>
              </a:ext>
            </a:extLst>
          </p:cNvPr>
          <p:cNvPicPr>
            <a:picLocks noChangeAspect="1"/>
          </p:cNvPicPr>
          <p:nvPr/>
        </p:nvPicPr>
        <p:blipFill>
          <a:blip r:embed="rId4"/>
          <a:stretch>
            <a:fillRect/>
          </a:stretch>
        </p:blipFill>
        <p:spPr>
          <a:xfrm>
            <a:off x="148936" y="1751899"/>
            <a:ext cx="959427" cy="959427"/>
          </a:xfrm>
          <a:prstGeom prst="rect">
            <a:avLst/>
          </a:prstGeom>
        </p:spPr>
      </p:pic>
      <p:pic>
        <p:nvPicPr>
          <p:cNvPr id="6" name="Picture 5">
            <a:extLst>
              <a:ext uri="{FF2B5EF4-FFF2-40B4-BE49-F238E27FC236}">
                <a16:creationId xmlns:a16="http://schemas.microsoft.com/office/drawing/2014/main" id="{E300E987-E233-A74C-A890-6C2ADAF279A1}"/>
              </a:ext>
            </a:extLst>
          </p:cNvPr>
          <p:cNvPicPr>
            <a:picLocks noChangeAspect="1"/>
          </p:cNvPicPr>
          <p:nvPr/>
        </p:nvPicPr>
        <p:blipFill>
          <a:blip r:embed="rId5"/>
          <a:stretch>
            <a:fillRect/>
          </a:stretch>
        </p:blipFill>
        <p:spPr>
          <a:xfrm>
            <a:off x="54888" y="3837709"/>
            <a:ext cx="1147524" cy="516082"/>
          </a:xfrm>
          <a:prstGeom prst="rect">
            <a:avLst/>
          </a:prstGeom>
        </p:spPr>
      </p:pic>
      <p:pic>
        <p:nvPicPr>
          <p:cNvPr id="8" name="Picture 7">
            <a:extLst>
              <a:ext uri="{FF2B5EF4-FFF2-40B4-BE49-F238E27FC236}">
                <a16:creationId xmlns:a16="http://schemas.microsoft.com/office/drawing/2014/main" id="{3A498BB7-D60E-034C-9477-7FD748BD953E}"/>
              </a:ext>
            </a:extLst>
          </p:cNvPr>
          <p:cNvPicPr>
            <a:picLocks noChangeAspect="1"/>
          </p:cNvPicPr>
          <p:nvPr/>
        </p:nvPicPr>
        <p:blipFill>
          <a:blip r:embed="rId6">
            <a:extLst>
              <a:ext uri="{BEBA8EAE-BF5A-486C-A8C5-ECC9F3942E4B}">
                <a14:imgProps xmlns:a14="http://schemas.microsoft.com/office/drawing/2010/main">
                  <a14:imgLayer>
                    <a14:imgEffect>
                      <a14:sharpenSoften amount="52000"/>
                    </a14:imgEffect>
                    <a14:imgEffect>
                      <a14:brightnessContrast bright="7000"/>
                    </a14:imgEffect>
                  </a14:imgLayer>
                </a14:imgProps>
              </a:ext>
            </a:extLst>
          </a:blip>
          <a:stretch>
            <a:fillRect/>
          </a:stretch>
        </p:blipFill>
        <p:spPr>
          <a:xfrm>
            <a:off x="261222" y="2826327"/>
            <a:ext cx="781381" cy="781381"/>
          </a:xfrm>
          <a:prstGeom prst="rect">
            <a:avLst/>
          </a:prstGeom>
        </p:spPr>
      </p:pic>
    </p:spTree>
    <p:extLst>
      <p:ext uri="{BB962C8B-B14F-4D97-AF65-F5344CB8AC3E}">
        <p14:creationId xmlns:p14="http://schemas.microsoft.com/office/powerpoint/2010/main" val="217419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03BBA7-7584-9E4C-81FA-B5D61C80DA12}"/>
              </a:ext>
            </a:extLst>
          </p:cNvPr>
          <p:cNvPicPr>
            <a:picLocks noChangeAspect="1"/>
          </p:cNvPicPr>
          <p:nvPr/>
        </p:nvPicPr>
        <p:blipFill rotWithShape="1">
          <a:blip r:embed="rId2"/>
          <a:srcRect t="245" b="9755"/>
          <a:stretch/>
        </p:blipFill>
        <p:spPr>
          <a:xfrm>
            <a:off x="20" y="10"/>
            <a:ext cx="9143980" cy="5143490"/>
          </a:xfrm>
          <a:prstGeom prst="rect">
            <a:avLst/>
          </a:prstGeom>
        </p:spPr>
      </p:pic>
    </p:spTree>
    <p:extLst>
      <p:ext uri="{BB962C8B-B14F-4D97-AF65-F5344CB8AC3E}">
        <p14:creationId xmlns:p14="http://schemas.microsoft.com/office/powerpoint/2010/main" val="3180242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A483E630-5A55-A34A-9F2B-B188BD1B58D4}"/>
              </a:ext>
            </a:extLst>
          </p:cNvPr>
          <p:cNvSpPr/>
          <p:nvPr/>
        </p:nvSpPr>
        <p:spPr>
          <a:xfrm>
            <a:off x="3259784" y="870715"/>
            <a:ext cx="1230606" cy="1203416"/>
          </a:xfrm>
          <a:custGeom>
            <a:avLst/>
            <a:gdLst>
              <a:gd name="connsiteX0" fmla="*/ 0 w 1064781"/>
              <a:gd name="connsiteY0" fmla="*/ 532391 h 1064781"/>
              <a:gd name="connsiteX1" fmla="*/ 532391 w 1064781"/>
              <a:gd name="connsiteY1" fmla="*/ 0 h 1064781"/>
              <a:gd name="connsiteX2" fmla="*/ 1064782 w 1064781"/>
              <a:gd name="connsiteY2" fmla="*/ 532391 h 1064781"/>
              <a:gd name="connsiteX3" fmla="*/ 532391 w 1064781"/>
              <a:gd name="connsiteY3" fmla="*/ 1064782 h 1064781"/>
              <a:gd name="connsiteX4" fmla="*/ 0 w 1064781"/>
              <a:gd name="connsiteY4" fmla="*/ 532391 h 106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81" h="1064781">
                <a:moveTo>
                  <a:pt x="0" y="532391"/>
                </a:moveTo>
                <a:cubicBezTo>
                  <a:pt x="0" y="238360"/>
                  <a:pt x="238360" y="0"/>
                  <a:pt x="532391" y="0"/>
                </a:cubicBezTo>
                <a:cubicBezTo>
                  <a:pt x="826422" y="0"/>
                  <a:pt x="1064782" y="238360"/>
                  <a:pt x="1064782" y="532391"/>
                </a:cubicBezTo>
                <a:cubicBezTo>
                  <a:pt x="1064782" y="826422"/>
                  <a:pt x="826422" y="1064782"/>
                  <a:pt x="532391" y="1064782"/>
                </a:cubicBezTo>
                <a:cubicBezTo>
                  <a:pt x="238360" y="1064782"/>
                  <a:pt x="0" y="826422"/>
                  <a:pt x="0" y="53239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2000" kern="1200"/>
              <a:t>Singer</a:t>
            </a:r>
          </a:p>
        </p:txBody>
      </p:sp>
      <p:sp>
        <p:nvSpPr>
          <p:cNvPr id="7" name="Freeform 6">
            <a:extLst>
              <a:ext uri="{FF2B5EF4-FFF2-40B4-BE49-F238E27FC236}">
                <a16:creationId xmlns:a16="http://schemas.microsoft.com/office/drawing/2014/main" id="{4F48B7AE-7408-E842-87F0-BFE3782600B7}"/>
              </a:ext>
            </a:extLst>
          </p:cNvPr>
          <p:cNvSpPr/>
          <p:nvPr/>
        </p:nvSpPr>
        <p:spPr>
          <a:xfrm>
            <a:off x="5268016" y="1681402"/>
            <a:ext cx="1230606" cy="1203416"/>
          </a:xfrm>
          <a:custGeom>
            <a:avLst/>
            <a:gdLst>
              <a:gd name="connsiteX0" fmla="*/ 0 w 1064781"/>
              <a:gd name="connsiteY0" fmla="*/ 532391 h 1064781"/>
              <a:gd name="connsiteX1" fmla="*/ 532391 w 1064781"/>
              <a:gd name="connsiteY1" fmla="*/ 0 h 1064781"/>
              <a:gd name="connsiteX2" fmla="*/ 1064782 w 1064781"/>
              <a:gd name="connsiteY2" fmla="*/ 532391 h 1064781"/>
              <a:gd name="connsiteX3" fmla="*/ 532391 w 1064781"/>
              <a:gd name="connsiteY3" fmla="*/ 1064782 h 1064781"/>
              <a:gd name="connsiteX4" fmla="*/ 0 w 1064781"/>
              <a:gd name="connsiteY4" fmla="*/ 532391 h 106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81" h="1064781">
                <a:moveTo>
                  <a:pt x="0" y="532391"/>
                </a:moveTo>
                <a:cubicBezTo>
                  <a:pt x="0" y="238360"/>
                  <a:pt x="238360" y="0"/>
                  <a:pt x="532391" y="0"/>
                </a:cubicBezTo>
                <a:cubicBezTo>
                  <a:pt x="826422" y="0"/>
                  <a:pt x="1064782" y="238360"/>
                  <a:pt x="1064782" y="532391"/>
                </a:cubicBezTo>
                <a:cubicBezTo>
                  <a:pt x="1064782" y="826422"/>
                  <a:pt x="826422" y="1064782"/>
                  <a:pt x="532391" y="1064782"/>
                </a:cubicBezTo>
                <a:cubicBezTo>
                  <a:pt x="238360" y="1064782"/>
                  <a:pt x="0" y="826422"/>
                  <a:pt x="0" y="53239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2000" kern="1200"/>
              <a:t>Mathematician</a:t>
            </a:r>
          </a:p>
        </p:txBody>
      </p:sp>
      <p:sp>
        <p:nvSpPr>
          <p:cNvPr id="8" name="Freeform 7">
            <a:extLst>
              <a:ext uri="{FF2B5EF4-FFF2-40B4-BE49-F238E27FC236}">
                <a16:creationId xmlns:a16="http://schemas.microsoft.com/office/drawing/2014/main" id="{9611C16C-2BF4-EE41-A66F-ACA4681C41DE}"/>
              </a:ext>
            </a:extLst>
          </p:cNvPr>
          <p:cNvSpPr/>
          <p:nvPr/>
        </p:nvSpPr>
        <p:spPr>
          <a:xfrm>
            <a:off x="3629875" y="2396845"/>
            <a:ext cx="1230606" cy="1203416"/>
          </a:xfrm>
          <a:custGeom>
            <a:avLst/>
            <a:gdLst>
              <a:gd name="connsiteX0" fmla="*/ 0 w 1064781"/>
              <a:gd name="connsiteY0" fmla="*/ 532391 h 1064781"/>
              <a:gd name="connsiteX1" fmla="*/ 532391 w 1064781"/>
              <a:gd name="connsiteY1" fmla="*/ 0 h 1064781"/>
              <a:gd name="connsiteX2" fmla="*/ 1064782 w 1064781"/>
              <a:gd name="connsiteY2" fmla="*/ 532391 h 1064781"/>
              <a:gd name="connsiteX3" fmla="*/ 532391 w 1064781"/>
              <a:gd name="connsiteY3" fmla="*/ 1064782 h 1064781"/>
              <a:gd name="connsiteX4" fmla="*/ 0 w 1064781"/>
              <a:gd name="connsiteY4" fmla="*/ 532391 h 106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81" h="1064781">
                <a:moveTo>
                  <a:pt x="0" y="532391"/>
                </a:moveTo>
                <a:cubicBezTo>
                  <a:pt x="0" y="238360"/>
                  <a:pt x="238360" y="0"/>
                  <a:pt x="532391" y="0"/>
                </a:cubicBezTo>
                <a:cubicBezTo>
                  <a:pt x="826422" y="0"/>
                  <a:pt x="1064782" y="238360"/>
                  <a:pt x="1064782" y="532391"/>
                </a:cubicBezTo>
                <a:cubicBezTo>
                  <a:pt x="1064782" y="826422"/>
                  <a:pt x="826422" y="1064782"/>
                  <a:pt x="532391" y="1064782"/>
                </a:cubicBezTo>
                <a:cubicBezTo>
                  <a:pt x="238360" y="1064782"/>
                  <a:pt x="0" y="826422"/>
                  <a:pt x="0" y="53239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2000" kern="1200"/>
              <a:t>Figure skater</a:t>
            </a:r>
          </a:p>
        </p:txBody>
      </p:sp>
      <p:sp>
        <p:nvSpPr>
          <p:cNvPr id="9" name="Freeform 8">
            <a:extLst>
              <a:ext uri="{FF2B5EF4-FFF2-40B4-BE49-F238E27FC236}">
                <a16:creationId xmlns:a16="http://schemas.microsoft.com/office/drawing/2014/main" id="{56496BF2-D91D-DC4B-8DBE-584327A1E9B3}"/>
              </a:ext>
            </a:extLst>
          </p:cNvPr>
          <p:cNvSpPr/>
          <p:nvPr/>
        </p:nvSpPr>
        <p:spPr>
          <a:xfrm>
            <a:off x="1325212" y="2464605"/>
            <a:ext cx="1230606" cy="1203416"/>
          </a:xfrm>
          <a:custGeom>
            <a:avLst/>
            <a:gdLst>
              <a:gd name="connsiteX0" fmla="*/ 0 w 1064781"/>
              <a:gd name="connsiteY0" fmla="*/ 532391 h 1064781"/>
              <a:gd name="connsiteX1" fmla="*/ 532391 w 1064781"/>
              <a:gd name="connsiteY1" fmla="*/ 0 h 1064781"/>
              <a:gd name="connsiteX2" fmla="*/ 1064782 w 1064781"/>
              <a:gd name="connsiteY2" fmla="*/ 532391 h 1064781"/>
              <a:gd name="connsiteX3" fmla="*/ 532391 w 1064781"/>
              <a:gd name="connsiteY3" fmla="*/ 1064782 h 1064781"/>
              <a:gd name="connsiteX4" fmla="*/ 0 w 1064781"/>
              <a:gd name="connsiteY4" fmla="*/ 532391 h 106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81" h="1064781">
                <a:moveTo>
                  <a:pt x="0" y="532391"/>
                </a:moveTo>
                <a:cubicBezTo>
                  <a:pt x="0" y="238360"/>
                  <a:pt x="238360" y="0"/>
                  <a:pt x="532391" y="0"/>
                </a:cubicBezTo>
                <a:cubicBezTo>
                  <a:pt x="826422" y="0"/>
                  <a:pt x="1064782" y="238360"/>
                  <a:pt x="1064782" y="532391"/>
                </a:cubicBezTo>
                <a:cubicBezTo>
                  <a:pt x="1064782" y="826422"/>
                  <a:pt x="826422" y="1064782"/>
                  <a:pt x="532391" y="1064782"/>
                </a:cubicBezTo>
                <a:cubicBezTo>
                  <a:pt x="238360" y="1064782"/>
                  <a:pt x="0" y="826422"/>
                  <a:pt x="0" y="53239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2000" kern="1200"/>
              <a:t>Dancer</a:t>
            </a:r>
          </a:p>
        </p:txBody>
      </p:sp>
      <p:sp>
        <p:nvSpPr>
          <p:cNvPr id="10" name="Freeform 9">
            <a:extLst>
              <a:ext uri="{FF2B5EF4-FFF2-40B4-BE49-F238E27FC236}">
                <a16:creationId xmlns:a16="http://schemas.microsoft.com/office/drawing/2014/main" id="{8BA36955-945C-F243-A884-4D18771D7BED}"/>
              </a:ext>
            </a:extLst>
          </p:cNvPr>
          <p:cNvSpPr/>
          <p:nvPr/>
        </p:nvSpPr>
        <p:spPr>
          <a:xfrm>
            <a:off x="5331280" y="3589020"/>
            <a:ext cx="1230606" cy="1203416"/>
          </a:xfrm>
          <a:custGeom>
            <a:avLst/>
            <a:gdLst>
              <a:gd name="connsiteX0" fmla="*/ 0 w 1064781"/>
              <a:gd name="connsiteY0" fmla="*/ 532391 h 1064781"/>
              <a:gd name="connsiteX1" fmla="*/ 532391 w 1064781"/>
              <a:gd name="connsiteY1" fmla="*/ 0 h 1064781"/>
              <a:gd name="connsiteX2" fmla="*/ 1064782 w 1064781"/>
              <a:gd name="connsiteY2" fmla="*/ 532391 h 1064781"/>
              <a:gd name="connsiteX3" fmla="*/ 532391 w 1064781"/>
              <a:gd name="connsiteY3" fmla="*/ 1064782 h 1064781"/>
              <a:gd name="connsiteX4" fmla="*/ 0 w 1064781"/>
              <a:gd name="connsiteY4" fmla="*/ 532391 h 106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81" h="1064781">
                <a:moveTo>
                  <a:pt x="0" y="532391"/>
                </a:moveTo>
                <a:cubicBezTo>
                  <a:pt x="0" y="238360"/>
                  <a:pt x="238360" y="0"/>
                  <a:pt x="532391" y="0"/>
                </a:cubicBezTo>
                <a:cubicBezTo>
                  <a:pt x="826422" y="0"/>
                  <a:pt x="1064782" y="238360"/>
                  <a:pt x="1064782" y="532391"/>
                </a:cubicBezTo>
                <a:cubicBezTo>
                  <a:pt x="1064782" y="826422"/>
                  <a:pt x="826422" y="1064782"/>
                  <a:pt x="532391" y="1064782"/>
                </a:cubicBezTo>
                <a:cubicBezTo>
                  <a:pt x="238360" y="1064782"/>
                  <a:pt x="0" y="826422"/>
                  <a:pt x="0" y="53239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2000" kern="1200"/>
              <a:t>Software Developer</a:t>
            </a:r>
          </a:p>
        </p:txBody>
      </p:sp>
      <p:sp>
        <p:nvSpPr>
          <p:cNvPr id="11" name="Freeform 10">
            <a:extLst>
              <a:ext uri="{FF2B5EF4-FFF2-40B4-BE49-F238E27FC236}">
                <a16:creationId xmlns:a16="http://schemas.microsoft.com/office/drawing/2014/main" id="{D827D580-562F-5B48-B04D-5D23A7350103}"/>
              </a:ext>
            </a:extLst>
          </p:cNvPr>
          <p:cNvSpPr/>
          <p:nvPr/>
        </p:nvSpPr>
        <p:spPr>
          <a:xfrm>
            <a:off x="6731055" y="2475711"/>
            <a:ext cx="1230606" cy="1203416"/>
          </a:xfrm>
          <a:custGeom>
            <a:avLst/>
            <a:gdLst>
              <a:gd name="connsiteX0" fmla="*/ 0 w 1064781"/>
              <a:gd name="connsiteY0" fmla="*/ 532391 h 1064781"/>
              <a:gd name="connsiteX1" fmla="*/ 532391 w 1064781"/>
              <a:gd name="connsiteY1" fmla="*/ 0 h 1064781"/>
              <a:gd name="connsiteX2" fmla="*/ 1064782 w 1064781"/>
              <a:gd name="connsiteY2" fmla="*/ 532391 h 1064781"/>
              <a:gd name="connsiteX3" fmla="*/ 532391 w 1064781"/>
              <a:gd name="connsiteY3" fmla="*/ 1064782 h 1064781"/>
              <a:gd name="connsiteX4" fmla="*/ 0 w 1064781"/>
              <a:gd name="connsiteY4" fmla="*/ 532391 h 106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81" h="1064781">
                <a:moveTo>
                  <a:pt x="0" y="532391"/>
                </a:moveTo>
                <a:cubicBezTo>
                  <a:pt x="0" y="238360"/>
                  <a:pt x="238360" y="0"/>
                  <a:pt x="532391" y="0"/>
                </a:cubicBezTo>
                <a:cubicBezTo>
                  <a:pt x="826422" y="0"/>
                  <a:pt x="1064782" y="238360"/>
                  <a:pt x="1064782" y="532391"/>
                </a:cubicBezTo>
                <a:cubicBezTo>
                  <a:pt x="1064782" y="826422"/>
                  <a:pt x="826422" y="1064782"/>
                  <a:pt x="532391" y="1064782"/>
                </a:cubicBezTo>
                <a:cubicBezTo>
                  <a:pt x="238360" y="1064782"/>
                  <a:pt x="0" y="826422"/>
                  <a:pt x="0" y="53239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2000" kern="1200"/>
              <a:t>Artist</a:t>
            </a:r>
          </a:p>
        </p:txBody>
      </p:sp>
      <p:sp>
        <p:nvSpPr>
          <p:cNvPr id="12" name="Freeform 11">
            <a:extLst>
              <a:ext uri="{FF2B5EF4-FFF2-40B4-BE49-F238E27FC236}">
                <a16:creationId xmlns:a16="http://schemas.microsoft.com/office/drawing/2014/main" id="{862E0BCF-3CBD-314C-ABC9-E5254248F528}"/>
              </a:ext>
            </a:extLst>
          </p:cNvPr>
          <p:cNvSpPr/>
          <p:nvPr/>
        </p:nvSpPr>
        <p:spPr>
          <a:xfrm>
            <a:off x="2565094" y="3461626"/>
            <a:ext cx="1230606" cy="1203416"/>
          </a:xfrm>
          <a:custGeom>
            <a:avLst/>
            <a:gdLst>
              <a:gd name="connsiteX0" fmla="*/ 0 w 1064781"/>
              <a:gd name="connsiteY0" fmla="*/ 532391 h 1064781"/>
              <a:gd name="connsiteX1" fmla="*/ 532391 w 1064781"/>
              <a:gd name="connsiteY1" fmla="*/ 0 h 1064781"/>
              <a:gd name="connsiteX2" fmla="*/ 1064782 w 1064781"/>
              <a:gd name="connsiteY2" fmla="*/ 532391 h 1064781"/>
              <a:gd name="connsiteX3" fmla="*/ 532391 w 1064781"/>
              <a:gd name="connsiteY3" fmla="*/ 1064782 h 1064781"/>
              <a:gd name="connsiteX4" fmla="*/ 0 w 1064781"/>
              <a:gd name="connsiteY4" fmla="*/ 532391 h 106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81" h="1064781">
                <a:moveTo>
                  <a:pt x="0" y="532391"/>
                </a:moveTo>
                <a:cubicBezTo>
                  <a:pt x="0" y="238360"/>
                  <a:pt x="238360" y="0"/>
                  <a:pt x="532391" y="0"/>
                </a:cubicBezTo>
                <a:cubicBezTo>
                  <a:pt x="826422" y="0"/>
                  <a:pt x="1064782" y="238360"/>
                  <a:pt x="1064782" y="532391"/>
                </a:cubicBezTo>
                <a:cubicBezTo>
                  <a:pt x="1064782" y="826422"/>
                  <a:pt x="826422" y="1064782"/>
                  <a:pt x="532391" y="1064782"/>
                </a:cubicBezTo>
                <a:cubicBezTo>
                  <a:pt x="238360" y="1064782"/>
                  <a:pt x="0" y="826422"/>
                  <a:pt x="0" y="53239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2000" kern="1200"/>
              <a:t>Physicist</a:t>
            </a:r>
          </a:p>
        </p:txBody>
      </p:sp>
      <p:sp>
        <p:nvSpPr>
          <p:cNvPr id="13" name="Freeform 12">
            <a:extLst>
              <a:ext uri="{FF2B5EF4-FFF2-40B4-BE49-F238E27FC236}">
                <a16:creationId xmlns:a16="http://schemas.microsoft.com/office/drawing/2014/main" id="{A219F74B-E215-354C-AA5F-F214956C733C}"/>
              </a:ext>
            </a:extLst>
          </p:cNvPr>
          <p:cNvSpPr/>
          <p:nvPr/>
        </p:nvSpPr>
        <p:spPr>
          <a:xfrm>
            <a:off x="6055538" y="397743"/>
            <a:ext cx="1230606" cy="1203416"/>
          </a:xfrm>
          <a:custGeom>
            <a:avLst/>
            <a:gdLst>
              <a:gd name="connsiteX0" fmla="*/ 0 w 1064781"/>
              <a:gd name="connsiteY0" fmla="*/ 532391 h 1064781"/>
              <a:gd name="connsiteX1" fmla="*/ 532391 w 1064781"/>
              <a:gd name="connsiteY1" fmla="*/ 0 h 1064781"/>
              <a:gd name="connsiteX2" fmla="*/ 1064782 w 1064781"/>
              <a:gd name="connsiteY2" fmla="*/ 532391 h 1064781"/>
              <a:gd name="connsiteX3" fmla="*/ 532391 w 1064781"/>
              <a:gd name="connsiteY3" fmla="*/ 1064782 h 1064781"/>
              <a:gd name="connsiteX4" fmla="*/ 0 w 1064781"/>
              <a:gd name="connsiteY4" fmla="*/ 532391 h 106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81" h="1064781">
                <a:moveTo>
                  <a:pt x="0" y="532391"/>
                </a:moveTo>
                <a:cubicBezTo>
                  <a:pt x="0" y="238360"/>
                  <a:pt x="238360" y="0"/>
                  <a:pt x="532391" y="0"/>
                </a:cubicBezTo>
                <a:cubicBezTo>
                  <a:pt x="826422" y="0"/>
                  <a:pt x="1064782" y="238360"/>
                  <a:pt x="1064782" y="532391"/>
                </a:cubicBezTo>
                <a:cubicBezTo>
                  <a:pt x="1064782" y="826422"/>
                  <a:pt x="826422" y="1064782"/>
                  <a:pt x="532391" y="1064782"/>
                </a:cubicBezTo>
                <a:cubicBezTo>
                  <a:pt x="238360" y="1064782"/>
                  <a:pt x="0" y="826422"/>
                  <a:pt x="0" y="53239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2000" kern="1200" dirty="0"/>
              <a:t>Painter</a:t>
            </a:r>
          </a:p>
        </p:txBody>
      </p:sp>
      <p:sp>
        <p:nvSpPr>
          <p:cNvPr id="14" name="Freeform 13">
            <a:extLst>
              <a:ext uri="{FF2B5EF4-FFF2-40B4-BE49-F238E27FC236}">
                <a16:creationId xmlns:a16="http://schemas.microsoft.com/office/drawing/2014/main" id="{70143CD9-3FBB-6447-B6F7-D5819EDE224E}"/>
              </a:ext>
            </a:extLst>
          </p:cNvPr>
          <p:cNvSpPr/>
          <p:nvPr/>
        </p:nvSpPr>
        <p:spPr>
          <a:xfrm>
            <a:off x="1083213" y="703820"/>
            <a:ext cx="1230606" cy="1203416"/>
          </a:xfrm>
          <a:custGeom>
            <a:avLst/>
            <a:gdLst>
              <a:gd name="connsiteX0" fmla="*/ 0 w 1064781"/>
              <a:gd name="connsiteY0" fmla="*/ 532391 h 1064781"/>
              <a:gd name="connsiteX1" fmla="*/ 532391 w 1064781"/>
              <a:gd name="connsiteY1" fmla="*/ 0 h 1064781"/>
              <a:gd name="connsiteX2" fmla="*/ 1064782 w 1064781"/>
              <a:gd name="connsiteY2" fmla="*/ 532391 h 1064781"/>
              <a:gd name="connsiteX3" fmla="*/ 532391 w 1064781"/>
              <a:gd name="connsiteY3" fmla="*/ 1064782 h 1064781"/>
              <a:gd name="connsiteX4" fmla="*/ 0 w 1064781"/>
              <a:gd name="connsiteY4" fmla="*/ 532391 h 1064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781" h="1064781">
                <a:moveTo>
                  <a:pt x="0" y="532391"/>
                </a:moveTo>
                <a:cubicBezTo>
                  <a:pt x="0" y="238360"/>
                  <a:pt x="238360" y="0"/>
                  <a:pt x="532391" y="0"/>
                </a:cubicBezTo>
                <a:cubicBezTo>
                  <a:pt x="826422" y="0"/>
                  <a:pt x="1064782" y="238360"/>
                  <a:pt x="1064782" y="532391"/>
                </a:cubicBezTo>
                <a:cubicBezTo>
                  <a:pt x="1064782" y="826422"/>
                  <a:pt x="826422" y="1064782"/>
                  <a:pt x="532391" y="1064782"/>
                </a:cubicBezTo>
                <a:cubicBezTo>
                  <a:pt x="238360" y="1064782"/>
                  <a:pt x="0" y="826422"/>
                  <a:pt x="0" y="532391"/>
                </a:cubicBezTo>
                <a:close/>
              </a:path>
            </a:pathLst>
          </a:custGeom>
          <a:scene3d>
            <a:camera prst="orthographicFront">
              <a:rot lat="0" lon="0" rev="0"/>
            </a:camera>
            <a:lightRig rig="contrasting" dir="t">
              <a:rot lat="0" lon="0" rev="1200000"/>
            </a:lightRig>
          </a:scene3d>
          <a:sp3d contourW="12700" prstMaterial="clear">
            <a:bevelT w="177800" h="254000"/>
            <a:bevelB w="152400"/>
          </a:sp3d>
        </p:spPr>
        <p:style>
          <a:lnRef idx="0">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US" sz="2000" kern="1200"/>
              <a:t>Architect</a:t>
            </a:r>
          </a:p>
        </p:txBody>
      </p:sp>
    </p:spTree>
    <p:extLst>
      <p:ext uri="{BB962C8B-B14F-4D97-AF65-F5344CB8AC3E}">
        <p14:creationId xmlns:p14="http://schemas.microsoft.com/office/powerpoint/2010/main" val="947722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2" descr="https://lh5.googleusercontent.com/oGUPx6Ev3cchwWNp1RedM8_ctqSlP81K48kb8Lbu_lhEb2tMbbyPj6qXQdsTseJ3cs9McXcGQUVRtiSNLWvHR0gVSgXzW3maVIyDGbpzh-Ej-_Y_WH8beoYV_YR4y1k5Th5_FlEsI_E">
            <a:extLst>
              <a:ext uri="{FF2B5EF4-FFF2-40B4-BE49-F238E27FC236}">
                <a16:creationId xmlns:a16="http://schemas.microsoft.com/office/drawing/2014/main" id="{9AA584BD-26CD-2D4D-8CB9-73625F20EA45}"/>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55897" y="-599029"/>
            <a:ext cx="6832206" cy="785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46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F967-027E-2B4C-AB52-205D8968A8F8}"/>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FF187BB-6214-834A-9697-D2116185EECF}"/>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613C959-588E-1340-A8C9-6008FB892E31}"/>
              </a:ext>
            </a:extLst>
          </p:cNvPr>
          <p:cNvPicPr>
            <a:picLocks noChangeAspect="1"/>
          </p:cNvPicPr>
          <p:nvPr/>
        </p:nvPicPr>
        <p:blipFill>
          <a:blip r:embed="rId3"/>
          <a:stretch>
            <a:fillRect/>
          </a:stretch>
        </p:blipFill>
        <p:spPr>
          <a:xfrm flipH="1">
            <a:off x="0" y="445025"/>
            <a:ext cx="9061622" cy="4298731"/>
          </a:xfrm>
          <a:prstGeom prst="rect">
            <a:avLst/>
          </a:prstGeom>
        </p:spPr>
      </p:pic>
    </p:spTree>
    <p:extLst>
      <p:ext uri="{BB962C8B-B14F-4D97-AF65-F5344CB8AC3E}">
        <p14:creationId xmlns:p14="http://schemas.microsoft.com/office/powerpoint/2010/main" val="22273679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91EFD-091D-A34F-A283-72E75D7FFCBB}"/>
              </a:ext>
            </a:extLst>
          </p:cNvPr>
          <p:cNvSpPr>
            <a:spLocks noGrp="1"/>
          </p:cNvSpPr>
          <p:nvPr>
            <p:ph type="title"/>
          </p:nvPr>
        </p:nvSpPr>
        <p:spPr/>
        <p:txBody>
          <a:bodyPr/>
          <a:lstStyle/>
          <a:p>
            <a:endParaRPr lang="en-US"/>
          </a:p>
        </p:txBody>
      </p:sp>
      <p:sp>
        <p:nvSpPr>
          <p:cNvPr id="6" name="TextBox 5">
            <a:extLst>
              <a:ext uri="{FF2B5EF4-FFF2-40B4-BE49-F238E27FC236}">
                <a16:creationId xmlns:a16="http://schemas.microsoft.com/office/drawing/2014/main" id="{4D45A654-19F1-B740-A37D-ED0BC4E12E9D}"/>
              </a:ext>
            </a:extLst>
          </p:cNvPr>
          <p:cNvSpPr txBox="1"/>
          <p:nvPr/>
        </p:nvSpPr>
        <p:spPr>
          <a:xfrm>
            <a:off x="7187979" y="-532737"/>
            <a:ext cx="184731" cy="300082"/>
          </a:xfrm>
          <a:prstGeom prst="rect">
            <a:avLst/>
          </a:prstGeom>
          <a:noFill/>
        </p:spPr>
        <p:txBody>
          <a:bodyPr wrap="none" rtlCol="0">
            <a:spAutoFit/>
          </a:bodyPr>
          <a:lstStyle/>
          <a:p>
            <a:endParaRPr lang="en-US"/>
          </a:p>
        </p:txBody>
      </p:sp>
      <p:sp>
        <p:nvSpPr>
          <p:cNvPr id="8" name="Content Placeholder 7">
            <a:extLst>
              <a:ext uri="{FF2B5EF4-FFF2-40B4-BE49-F238E27FC236}">
                <a16:creationId xmlns:a16="http://schemas.microsoft.com/office/drawing/2014/main" id="{ABA607C9-E6E9-5744-9FA3-2ADF0E851A9A}"/>
              </a:ext>
            </a:extLst>
          </p:cNvPr>
          <p:cNvSpPr>
            <a:spLocks noGrp="1"/>
          </p:cNvSpPr>
          <p:nvPr>
            <p:ph idx="1"/>
          </p:nvPr>
        </p:nvSpPr>
        <p:spPr/>
        <p:txBody>
          <a:bodyPr/>
          <a:lstStyle/>
          <a:p>
            <a:endParaRPr lang="en-US"/>
          </a:p>
        </p:txBody>
      </p:sp>
      <p:pic>
        <p:nvPicPr>
          <p:cNvPr id="10" name="How to pronounce Mihály Csíkszentmihályi [720p].mov">
            <a:hlinkClick r:id="" action="ppaction://media"/>
            <a:extLst>
              <a:ext uri="{FF2B5EF4-FFF2-40B4-BE49-F238E27FC236}">
                <a16:creationId xmlns:a16="http://schemas.microsoft.com/office/drawing/2014/main" id="{814E71E3-3435-4A4A-BF98-ED91E81B54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3999" cy="5143968"/>
          </a:xfrm>
          <a:prstGeom prst="rect">
            <a:avLst/>
          </a:prstGeom>
        </p:spPr>
      </p:pic>
    </p:spTree>
    <p:extLst>
      <p:ext uri="{BB962C8B-B14F-4D97-AF65-F5344CB8AC3E}">
        <p14:creationId xmlns:p14="http://schemas.microsoft.com/office/powerpoint/2010/main" val="2082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065452"/>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FD3BF870-EDDC-814F-873C-BAFCA8AC5DA5}"/>
              </a:ext>
            </a:extLst>
          </p:cNvPr>
          <p:cNvSpPr>
            <a:spLocks noGrp="1"/>
          </p:cNvSpPr>
          <p:nvPr>
            <p:ph type="title"/>
          </p:nvPr>
        </p:nvSpPr>
        <p:spPr>
          <a:xfrm>
            <a:off x="884419" y="620010"/>
            <a:ext cx="7375161" cy="994172"/>
          </a:xfrm>
        </p:spPr>
        <p:txBody>
          <a:bodyPr>
            <a:normAutofit/>
          </a:bodyPr>
          <a:lstStyle/>
          <a:p>
            <a:pPr algn="ctr"/>
            <a:r>
              <a:rPr lang="en-US" sz="3000">
                <a:solidFill>
                  <a:srgbClr val="FFFFFF"/>
                </a:solidFill>
              </a:rPr>
              <a:t>The Flow</a:t>
            </a:r>
          </a:p>
        </p:txBody>
      </p:sp>
      <p:sp>
        <p:nvSpPr>
          <p:cNvPr id="3" name="Content Placeholder 2">
            <a:extLst>
              <a:ext uri="{FF2B5EF4-FFF2-40B4-BE49-F238E27FC236}">
                <a16:creationId xmlns:a16="http://schemas.microsoft.com/office/drawing/2014/main" id="{92516280-CAB1-9F4B-BA55-FAF7CAF3488C}"/>
              </a:ext>
            </a:extLst>
          </p:cNvPr>
          <p:cNvSpPr>
            <a:spLocks noGrp="1"/>
          </p:cNvSpPr>
          <p:nvPr>
            <p:ph idx="1"/>
          </p:nvPr>
        </p:nvSpPr>
        <p:spPr>
          <a:xfrm>
            <a:off x="286421" y="1614182"/>
            <a:ext cx="8428034" cy="2948193"/>
          </a:xfrm>
        </p:spPr>
        <p:txBody>
          <a:bodyPr anchor="ctr">
            <a:normAutofit/>
          </a:bodyPr>
          <a:lstStyle/>
          <a:p>
            <a:pPr marL="0" indent="0" algn="ctr">
              <a:buNone/>
            </a:pPr>
            <a:r>
              <a:rPr lang="en-US" sz="2400" dirty="0">
                <a:solidFill>
                  <a:srgbClr val="000000"/>
                </a:solidFill>
              </a:rPr>
              <a:t>Flow is the state reached when we are so immersed in an activity </a:t>
            </a:r>
          </a:p>
          <a:p>
            <a:pPr marL="0" indent="0" algn="ctr">
              <a:buNone/>
            </a:pPr>
            <a:r>
              <a:rPr lang="en-US" sz="2400" dirty="0">
                <a:solidFill>
                  <a:srgbClr val="000000"/>
                </a:solidFill>
              </a:rPr>
              <a:t>that we cease to notice the passage of time</a:t>
            </a:r>
          </a:p>
          <a:p>
            <a:pPr marL="0" indent="0" algn="ctr">
              <a:buNone/>
            </a:pPr>
            <a:r>
              <a:rPr lang="en-US" sz="2400" dirty="0">
                <a:solidFill>
                  <a:srgbClr val="000000"/>
                </a:solidFill>
              </a:rPr>
              <a:t> and have deep, effortless involvement .</a:t>
            </a:r>
          </a:p>
        </p:txBody>
      </p:sp>
    </p:spTree>
    <p:extLst>
      <p:ext uri="{BB962C8B-B14F-4D97-AF65-F5344CB8AC3E}">
        <p14:creationId xmlns:p14="http://schemas.microsoft.com/office/powerpoint/2010/main" val="2344418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D1DA-84F5-8144-B3DF-EB52AE7B1848}"/>
              </a:ext>
            </a:extLst>
          </p:cNvPr>
          <p:cNvSpPr>
            <a:spLocks noGrp="1"/>
          </p:cNvSpPr>
          <p:nvPr>
            <p:ph type="title"/>
          </p:nvPr>
        </p:nvSpPr>
        <p:spPr/>
        <p:txBody>
          <a:bodyPr/>
          <a:lstStyle/>
          <a:p>
            <a:r>
              <a:rPr lang="en-US" dirty="0"/>
              <a:t>The Flow: tips</a:t>
            </a:r>
          </a:p>
        </p:txBody>
      </p:sp>
      <p:sp>
        <p:nvSpPr>
          <p:cNvPr id="3" name="Content Placeholder 2">
            <a:extLst>
              <a:ext uri="{FF2B5EF4-FFF2-40B4-BE49-F238E27FC236}">
                <a16:creationId xmlns:a16="http://schemas.microsoft.com/office/drawing/2014/main" id="{DD72A90A-87DD-334C-B9F7-CCE13B10FC60}"/>
              </a:ext>
            </a:extLst>
          </p:cNvPr>
          <p:cNvSpPr>
            <a:spLocks noGrp="1"/>
          </p:cNvSpPr>
          <p:nvPr>
            <p:ph idx="1"/>
          </p:nvPr>
        </p:nvSpPr>
        <p:spPr>
          <a:xfrm>
            <a:off x="628650" y="1369218"/>
            <a:ext cx="8284762" cy="3640103"/>
          </a:xfrm>
        </p:spPr>
        <p:txBody>
          <a:bodyPr>
            <a:normAutofit/>
          </a:bodyPr>
          <a:lstStyle/>
          <a:p>
            <a:pPr marL="0" indent="0">
              <a:buNone/>
            </a:pPr>
            <a:r>
              <a:rPr lang="en-US" sz="1600" dirty="0">
                <a:solidFill>
                  <a:srgbClr val="000000"/>
                </a:solidFill>
              </a:rPr>
              <a:t>Activity should:</a:t>
            </a:r>
          </a:p>
          <a:p>
            <a:pPr fontAlgn="base"/>
            <a:r>
              <a:rPr lang="en-US" sz="1600" dirty="0">
                <a:solidFill>
                  <a:srgbClr val="000000"/>
                </a:solidFill>
              </a:rPr>
              <a:t>Require concentration (you'd better de-clutter first)</a:t>
            </a:r>
          </a:p>
          <a:p>
            <a:pPr fontAlgn="base"/>
            <a:r>
              <a:rPr lang="en-US" sz="1600" dirty="0">
                <a:solidFill>
                  <a:srgbClr val="000000"/>
                </a:solidFill>
              </a:rPr>
              <a:t>Be challenging (will stretch mind/body but still doable. No despair)</a:t>
            </a:r>
          </a:p>
          <a:p>
            <a:pPr fontAlgn="base"/>
            <a:r>
              <a:rPr lang="en-US" sz="1600" dirty="0">
                <a:solidFill>
                  <a:srgbClr val="000000"/>
                </a:solidFill>
              </a:rPr>
              <a:t>Have a learning curve</a:t>
            </a:r>
          </a:p>
          <a:p>
            <a:pPr fontAlgn="base"/>
            <a:r>
              <a:rPr lang="en-US" sz="1600" dirty="0">
                <a:solidFill>
                  <a:srgbClr val="000000"/>
                </a:solidFill>
              </a:rPr>
              <a:t>Be such that you can break it down into achievable goals that are:</a:t>
            </a:r>
          </a:p>
          <a:p>
            <a:pPr lvl="1" fontAlgn="base"/>
            <a:r>
              <a:rPr lang="en-US" sz="1600" dirty="0">
                <a:solidFill>
                  <a:srgbClr val="000000"/>
                </a:solidFill>
              </a:rPr>
              <a:t>Clear</a:t>
            </a:r>
          </a:p>
          <a:p>
            <a:pPr lvl="1" fontAlgn="base"/>
            <a:r>
              <a:rPr lang="en-US" sz="1600" dirty="0">
                <a:solidFill>
                  <a:srgbClr val="000000"/>
                </a:solidFill>
              </a:rPr>
              <a:t>Measurable</a:t>
            </a:r>
          </a:p>
          <a:p>
            <a:pPr marL="0" indent="0">
              <a:buNone/>
            </a:pPr>
            <a:r>
              <a:rPr lang="en-US" sz="1600" dirty="0">
                <a:solidFill>
                  <a:srgbClr val="000000"/>
                </a:solidFill>
              </a:rPr>
              <a:t>Bonus:</a:t>
            </a:r>
          </a:p>
          <a:p>
            <a:pPr marL="342900" lvl="1" indent="0">
              <a:buNone/>
            </a:pPr>
            <a:r>
              <a:rPr lang="en-US" sz="1600" b="1" dirty="0">
                <a:solidFill>
                  <a:srgbClr val="000000"/>
                </a:solidFill>
              </a:rPr>
              <a:t>Flow is more likely to occur at work than in your free time.</a:t>
            </a:r>
            <a:endParaRPr lang="en-US" sz="1600" dirty="0">
              <a:solidFill>
                <a:srgbClr val="000000"/>
              </a:solidFill>
            </a:endParaRPr>
          </a:p>
          <a:p>
            <a:pPr marL="342900" lvl="1" indent="0">
              <a:buNone/>
            </a:pPr>
            <a:r>
              <a:rPr lang="en-US" sz="1600" b="1" dirty="0">
                <a:solidFill>
                  <a:srgbClr val="000000"/>
                </a:solidFill>
              </a:rPr>
              <a:t>Flow is rarely experienced in passive leisure activities.</a:t>
            </a:r>
            <a:endParaRPr lang="en-US" sz="1600" dirty="0">
              <a:solidFill>
                <a:srgbClr val="000000"/>
              </a:solidFill>
            </a:endParaRPr>
          </a:p>
          <a:p>
            <a:pPr marL="342900" lvl="1" indent="0">
              <a:buNone/>
            </a:pPr>
            <a:r>
              <a:rPr lang="en-US" sz="1600" b="1" dirty="0">
                <a:solidFill>
                  <a:srgbClr val="000000"/>
                </a:solidFill>
              </a:rPr>
              <a:t>Flow activities need an initial investment of effort before they start to become enjoyable.</a:t>
            </a:r>
            <a:endParaRPr lang="en-US" sz="1600" dirty="0">
              <a:solidFill>
                <a:srgbClr val="000000"/>
              </a:solidFill>
            </a:endParaRPr>
          </a:p>
        </p:txBody>
      </p:sp>
      <p:pic>
        <p:nvPicPr>
          <p:cNvPr id="4" name="Picture 3">
            <a:extLst>
              <a:ext uri="{FF2B5EF4-FFF2-40B4-BE49-F238E27FC236}">
                <a16:creationId xmlns:a16="http://schemas.microsoft.com/office/drawing/2014/main" id="{0DE72A58-1E54-F844-83F9-4091EACA4455}"/>
              </a:ext>
            </a:extLst>
          </p:cNvPr>
          <p:cNvPicPr>
            <a:picLocks noChangeAspect="1"/>
          </p:cNvPicPr>
          <p:nvPr/>
        </p:nvPicPr>
        <p:blipFill>
          <a:blip r:embed="rId3"/>
          <a:stretch>
            <a:fillRect/>
          </a:stretch>
        </p:blipFill>
        <p:spPr>
          <a:xfrm>
            <a:off x="8301162" y="0"/>
            <a:ext cx="842838" cy="878379"/>
          </a:xfrm>
          <a:prstGeom prst="rect">
            <a:avLst/>
          </a:prstGeom>
        </p:spPr>
      </p:pic>
    </p:spTree>
    <p:extLst>
      <p:ext uri="{BB962C8B-B14F-4D97-AF65-F5344CB8AC3E}">
        <p14:creationId xmlns:p14="http://schemas.microsoft.com/office/powerpoint/2010/main" val="2102213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9"/>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Does happiness make me a better person?</a:t>
            </a:r>
            <a:endParaRPr dirty="0"/>
          </a:p>
          <a:p>
            <a:pPr marL="0" lvl="0" indent="0" algn="ctr" rtl="0">
              <a:spcBef>
                <a:spcPts val="0"/>
              </a:spcBef>
              <a:spcAft>
                <a:spcPts val="0"/>
              </a:spcAft>
              <a:buNone/>
            </a:pPr>
            <a:endParaRPr dirty="0"/>
          </a:p>
        </p:txBody>
      </p:sp>
    </p:spTree>
    <p:extLst>
      <p:ext uri="{BB962C8B-B14F-4D97-AF65-F5344CB8AC3E}">
        <p14:creationId xmlns:p14="http://schemas.microsoft.com/office/powerpoint/2010/main" val="3404420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9"/>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Can happiness be bad?</a:t>
            </a:r>
            <a:endParaRPr/>
          </a:p>
          <a:p>
            <a:pPr marL="0" lvl="0" indent="0" algn="ctr" rtl="0">
              <a:spcBef>
                <a:spcPts val="0"/>
              </a:spcBef>
              <a:spcAft>
                <a:spcPts val="0"/>
              </a:spcAft>
              <a:buNone/>
            </a:pPr>
            <a:endParaRPr/>
          </a:p>
        </p:txBody>
      </p:sp>
    </p:spTree>
    <p:extLst>
      <p:ext uri="{BB962C8B-B14F-4D97-AF65-F5344CB8AC3E}">
        <p14:creationId xmlns:p14="http://schemas.microsoft.com/office/powerpoint/2010/main" val="2104681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3"/>
        <p:cNvGrpSpPr/>
        <p:nvPr/>
      </p:nvGrpSpPr>
      <p:grpSpPr>
        <a:xfrm>
          <a:off x="0" y="0"/>
          <a:ext cx="0" cy="0"/>
          <a:chOff x="0" y="0"/>
          <a:chExt cx="0" cy="0"/>
        </a:xfrm>
      </p:grpSpPr>
      <p:pic>
        <p:nvPicPr>
          <p:cNvPr id="3" name="Picture 2">
            <a:extLst>
              <a:ext uri="{FF2B5EF4-FFF2-40B4-BE49-F238E27FC236}">
                <a16:creationId xmlns:a16="http://schemas.microsoft.com/office/drawing/2014/main" id="{E15632F4-EEBB-5D4A-944C-474E41B45999}"/>
              </a:ext>
            </a:extLst>
          </p:cNvPr>
          <p:cNvPicPr>
            <a:picLocks noChangeAspect="1"/>
          </p:cNvPicPr>
          <p:nvPr/>
        </p:nvPicPr>
        <p:blipFill rotWithShape="1">
          <a:blip r:embed="rId3"/>
          <a:srcRect t="8914" b="16087"/>
          <a:stretch/>
        </p:blipFill>
        <p:spPr>
          <a:xfrm>
            <a:off x="20" y="10"/>
            <a:ext cx="9143980" cy="5143490"/>
          </a:xfrm>
          <a:prstGeom prst="rect">
            <a:avLst/>
          </a:prstGeom>
        </p:spPr>
      </p:pic>
    </p:spTree>
    <p:extLst>
      <p:ext uri="{BB962C8B-B14F-4D97-AF65-F5344CB8AC3E}">
        <p14:creationId xmlns:p14="http://schemas.microsoft.com/office/powerpoint/2010/main" val="1336479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1"/>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Happiness can be exhausting</a:t>
            </a:r>
            <a:endParaRPr/>
          </a:p>
        </p:txBody>
      </p:sp>
    </p:spTree>
    <p:extLst>
      <p:ext uri="{BB962C8B-B14F-4D97-AF65-F5344CB8AC3E}">
        <p14:creationId xmlns:p14="http://schemas.microsoft.com/office/powerpoint/2010/main" val="1182057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2854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Bulgaria ranked #105 happiest nation</a:t>
            </a:r>
            <a:endParaRPr/>
          </a:p>
        </p:txBody>
      </p:sp>
    </p:spTree>
    <p:extLst>
      <p:ext uri="{BB962C8B-B14F-4D97-AF65-F5344CB8AC3E}">
        <p14:creationId xmlns:p14="http://schemas.microsoft.com/office/powerpoint/2010/main" val="1824143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fix</a:t>
            </a:r>
            <a:endParaRPr/>
          </a:p>
        </p:txBody>
      </p:sp>
    </p:spTree>
    <p:extLst>
      <p:ext uri="{BB962C8B-B14F-4D97-AF65-F5344CB8AC3E}">
        <p14:creationId xmlns:p14="http://schemas.microsoft.com/office/powerpoint/2010/main" val="1164732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71"/>
          <p:cNvSpPr txBox="1">
            <a:spLocks noGrp="1"/>
          </p:cNvSpPr>
          <p:nvPr>
            <p:ph type="title"/>
          </p:nvPr>
        </p:nvSpPr>
        <p:spPr>
          <a:xfrm>
            <a:off x="311700" y="2767093"/>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Action</a:t>
            </a:r>
            <a:endParaRPr dirty="0"/>
          </a:p>
        </p:txBody>
      </p:sp>
      <p:sp>
        <p:nvSpPr>
          <p:cNvPr id="5" name="Google Shape;425;p71">
            <a:extLst>
              <a:ext uri="{FF2B5EF4-FFF2-40B4-BE49-F238E27FC236}">
                <a16:creationId xmlns:a16="http://schemas.microsoft.com/office/drawing/2014/main" id="{2D2BB0E0-FF7E-F149-8A39-83146D7435F8}"/>
              </a:ext>
            </a:extLst>
          </p:cNvPr>
          <p:cNvSpPr txBox="1">
            <a:spLocks/>
          </p:cNvSpPr>
          <p:nvPr/>
        </p:nvSpPr>
        <p:spPr>
          <a:xfrm rot="18001895">
            <a:off x="2145266" y="2033457"/>
            <a:ext cx="2857300"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dirty="0"/>
              <a:t>Freedom</a:t>
            </a:r>
          </a:p>
        </p:txBody>
      </p:sp>
      <p:sp>
        <p:nvSpPr>
          <p:cNvPr id="7" name="Google Shape;425;p71">
            <a:extLst>
              <a:ext uri="{FF2B5EF4-FFF2-40B4-BE49-F238E27FC236}">
                <a16:creationId xmlns:a16="http://schemas.microsoft.com/office/drawing/2014/main" id="{33F37701-25DF-C146-AB03-8A140F7CB9F8}"/>
              </a:ext>
            </a:extLst>
          </p:cNvPr>
          <p:cNvSpPr txBox="1">
            <a:spLocks/>
          </p:cNvSpPr>
          <p:nvPr/>
        </p:nvSpPr>
        <p:spPr>
          <a:xfrm rot="3599319">
            <a:off x="4108271" y="2071383"/>
            <a:ext cx="2960974"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dirty="0"/>
              <a:t>Responsibility</a:t>
            </a:r>
          </a:p>
        </p:txBody>
      </p:sp>
      <p:sp>
        <p:nvSpPr>
          <p:cNvPr id="2" name="Triangle 1">
            <a:extLst>
              <a:ext uri="{FF2B5EF4-FFF2-40B4-BE49-F238E27FC236}">
                <a16:creationId xmlns:a16="http://schemas.microsoft.com/office/drawing/2014/main" id="{826F9F60-B9FF-9542-8CF7-0740FAE1B385}"/>
              </a:ext>
            </a:extLst>
          </p:cNvPr>
          <p:cNvSpPr/>
          <p:nvPr/>
        </p:nvSpPr>
        <p:spPr>
          <a:xfrm>
            <a:off x="3212123" y="1290583"/>
            <a:ext cx="2743200" cy="2413821"/>
          </a:xfrm>
          <a:prstGeom prst="triangl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4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026" name="Picture 2" descr="https://lh6.googleusercontent.com/9y_PhYxfOEH_DYqx_PxQVCoATe-op0SjyeYtjPMkBMZrmC4z_9fdPtjQ-hSouYSNqt7MAhcC3iS6Dp2o0GQGcSaWW6b3nWsm0bpAjEmG9xpl3Y6s8YVDn-yn64ccoRH85Z2mk5INW_w">
            <a:extLst>
              <a:ext uri="{FF2B5EF4-FFF2-40B4-BE49-F238E27FC236}">
                <a16:creationId xmlns:a16="http://schemas.microsoft.com/office/drawing/2014/main" id="{BA9D8B8E-77DB-CB42-9225-B5D856CA5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609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3736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29"/>
        <p:cNvGrpSpPr/>
        <p:nvPr/>
      </p:nvGrpSpPr>
      <p:grpSpPr>
        <a:xfrm>
          <a:off x="0" y="0"/>
          <a:ext cx="0" cy="0"/>
          <a:chOff x="0" y="0"/>
          <a:chExt cx="0" cy="0"/>
        </a:xfrm>
      </p:grpSpPr>
      <p:pic>
        <p:nvPicPr>
          <p:cNvPr id="430" name="Google Shape;430;p72"/>
          <p:cNvPicPr preferRelativeResize="0"/>
          <p:nvPr/>
        </p:nvPicPr>
        <p:blipFill>
          <a:blip r:embed="rId3">
            <a:alphaModFix/>
          </a:blip>
          <a:stretch>
            <a:fillRect/>
          </a:stretch>
        </p:blipFill>
        <p:spPr>
          <a:xfrm>
            <a:off x="2514225" y="0"/>
            <a:ext cx="4115549" cy="5143498"/>
          </a:xfrm>
          <a:prstGeom prst="rect">
            <a:avLst/>
          </a:prstGeom>
          <a:noFill/>
          <a:ln>
            <a:noFill/>
          </a:ln>
        </p:spPr>
      </p:pic>
    </p:spTree>
    <p:extLst>
      <p:ext uri="{BB962C8B-B14F-4D97-AF65-F5344CB8AC3E}">
        <p14:creationId xmlns:p14="http://schemas.microsoft.com/office/powerpoint/2010/main" val="9622522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3"/>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
        <p:nvSpPr>
          <p:cNvPr id="3" name="Google Shape;55;p13">
            <a:extLst>
              <a:ext uri="{FF2B5EF4-FFF2-40B4-BE49-F238E27FC236}">
                <a16:creationId xmlns:a16="http://schemas.microsoft.com/office/drawing/2014/main" id="{0D259524-58A3-1741-8FCF-956B6E35966A}"/>
              </a:ext>
            </a:extLst>
          </p:cNvPr>
          <p:cNvSpPr txBox="1">
            <a:spLocks/>
          </p:cNvSpPr>
          <p:nvPr/>
        </p:nvSpPr>
        <p:spPr>
          <a:xfrm>
            <a:off x="311700" y="2834125"/>
            <a:ext cx="8520600" cy="792600"/>
          </a:xfrm>
          <a:prstGeom prst="rect">
            <a:avLst/>
          </a:prstGeom>
        </p:spPr>
        <p:txBody>
          <a:bodyPr spcFirstLastPara="1" vert="horz" wrap="square" lIns="91425" tIns="91425" rIns="91425" bIns="91425" rtlCol="0" anchor="t" anchorCtr="0">
            <a:no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160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1600"/>
              </a:spcBef>
              <a:spcAft>
                <a:spcPts val="1600"/>
              </a:spcAft>
              <a:buSzPts val="1400"/>
              <a:buFont typeface="Arial" panose="020B0604020202020204" pitchFamily="34" charset="0"/>
              <a:buChar char="■"/>
              <a:defRPr sz="1350" kern="1200">
                <a:solidFill>
                  <a:schemeClr val="tx1"/>
                </a:solidFill>
                <a:latin typeface="+mn-lt"/>
                <a:ea typeface="+mn-ea"/>
                <a:cs typeface="+mn-cs"/>
              </a:defRPr>
            </a:lvl9pPr>
          </a:lstStyle>
          <a:p>
            <a:pPr marL="114300" indent="0" algn="r">
              <a:buNone/>
            </a:pPr>
            <a:endParaRPr lang="en-US" sz="2400" dirty="0">
              <a:solidFill>
                <a:schemeClr val="tx1">
                  <a:lumMod val="75000"/>
                  <a:lumOff val="25000"/>
                </a:schemeClr>
              </a:solidFill>
            </a:endParaRPr>
          </a:p>
          <a:p>
            <a:pPr marL="114300" indent="0" algn="r">
              <a:buNone/>
            </a:pPr>
            <a:endParaRPr lang="en-US" sz="2400" dirty="0">
              <a:solidFill>
                <a:schemeClr val="tx1">
                  <a:lumMod val="75000"/>
                  <a:lumOff val="25000"/>
                </a:schemeClr>
              </a:solidFill>
            </a:endParaRPr>
          </a:p>
          <a:p>
            <a:pPr marL="114300" indent="0" algn="r">
              <a:buNone/>
            </a:pPr>
            <a:endParaRPr lang="en-US" sz="2400" dirty="0">
              <a:solidFill>
                <a:schemeClr val="tx1">
                  <a:lumMod val="75000"/>
                  <a:lumOff val="25000"/>
                </a:schemeClr>
              </a:solidFill>
            </a:endParaRPr>
          </a:p>
          <a:p>
            <a:pPr marL="114300" indent="0" algn="r">
              <a:buNone/>
            </a:pPr>
            <a:endParaRPr lang="en-US" sz="2400" dirty="0">
              <a:solidFill>
                <a:schemeClr val="tx1">
                  <a:lumMod val="75000"/>
                  <a:lumOff val="25000"/>
                </a:schemeClr>
              </a:solidFill>
            </a:endParaRPr>
          </a:p>
          <a:p>
            <a:pPr marL="114300" indent="0" algn="r">
              <a:buNone/>
            </a:pPr>
            <a:endParaRPr lang="en-US" sz="2400" dirty="0">
              <a:solidFill>
                <a:schemeClr val="tx1">
                  <a:lumMod val="75000"/>
                  <a:lumOff val="25000"/>
                </a:schemeClr>
              </a:solidFill>
            </a:endParaRPr>
          </a:p>
          <a:p>
            <a:pPr marL="114300" indent="0" algn="r">
              <a:buNone/>
            </a:pPr>
            <a:r>
              <a:rPr lang="en-US" sz="1400" dirty="0">
                <a:solidFill>
                  <a:schemeClr val="tx1">
                    <a:lumMod val="75000"/>
                    <a:lumOff val="25000"/>
                  </a:schemeClr>
                </a:solidFill>
              </a:rPr>
              <a:t>/Vlado, Rumen/</a:t>
            </a:r>
          </a:p>
        </p:txBody>
      </p:sp>
    </p:spTree>
    <p:extLst>
      <p:ext uri="{BB962C8B-B14F-4D97-AF65-F5344CB8AC3E}">
        <p14:creationId xmlns:p14="http://schemas.microsoft.com/office/powerpoint/2010/main" val="3501133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42" name="Google Shape;442;p74"/>
          <p:cNvPicPr preferRelativeResize="0"/>
          <p:nvPr/>
        </p:nvPicPr>
        <p:blipFill>
          <a:blip r:embed="rId3">
            <a:alphaModFix/>
          </a:blip>
          <a:stretch>
            <a:fillRect/>
          </a:stretch>
        </p:blipFill>
        <p:spPr>
          <a:xfrm>
            <a:off x="0" y="381000"/>
            <a:ext cx="9144000" cy="4762500"/>
          </a:xfrm>
          <a:prstGeom prst="rect">
            <a:avLst/>
          </a:prstGeom>
          <a:noFill/>
          <a:ln>
            <a:noFill/>
          </a:ln>
        </p:spPr>
      </p:pic>
    </p:spTree>
    <p:extLst>
      <p:ext uri="{BB962C8B-B14F-4D97-AF65-F5344CB8AC3E}">
        <p14:creationId xmlns:p14="http://schemas.microsoft.com/office/powerpoint/2010/main" val="179168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8E80A-E216-E94F-812D-9DF79B3391B1}"/>
              </a:ext>
            </a:extLst>
          </p:cNvPr>
          <p:cNvSpPr>
            <a:spLocks noGrp="1"/>
          </p:cNvSpPr>
          <p:nvPr>
            <p:ph type="title"/>
          </p:nvPr>
        </p:nvSpPr>
        <p:spPr/>
        <p:txBody>
          <a:bodyPr/>
          <a:lstStyle/>
          <a:p>
            <a:r>
              <a:rPr lang="en-US" dirty="0"/>
              <a:t>Stuff to watch / read</a:t>
            </a:r>
          </a:p>
        </p:txBody>
      </p:sp>
      <p:sp>
        <p:nvSpPr>
          <p:cNvPr id="3" name="Content Placeholder 2">
            <a:extLst>
              <a:ext uri="{FF2B5EF4-FFF2-40B4-BE49-F238E27FC236}">
                <a16:creationId xmlns:a16="http://schemas.microsoft.com/office/drawing/2014/main" id="{A68D1767-D9A2-8846-9D1E-87F218B46203}"/>
              </a:ext>
            </a:extLst>
          </p:cNvPr>
          <p:cNvSpPr>
            <a:spLocks noGrp="1"/>
          </p:cNvSpPr>
          <p:nvPr>
            <p:ph idx="1"/>
          </p:nvPr>
        </p:nvSpPr>
        <p:spPr/>
        <p:txBody>
          <a:bodyPr>
            <a:normAutofit fontScale="55000" lnSpcReduction="20000"/>
          </a:bodyPr>
          <a:lstStyle/>
          <a:p>
            <a:r>
              <a:rPr lang="en-US" u="sng" dirty="0">
                <a:hlinkClick r:id="rId3"/>
              </a:rPr>
              <a:t>Daniel Wolpert: The real reason for brains | TED</a:t>
            </a:r>
            <a:endParaRPr lang="en-US" u="sng" dirty="0"/>
          </a:p>
          <a:p>
            <a:r>
              <a:rPr lang="en-US" u="sng" dirty="0">
                <a:hlinkClick r:id="rId4"/>
              </a:rPr>
              <a:t>Simon Sinek on millennials</a:t>
            </a:r>
            <a:endParaRPr lang="en-US" u="sng" dirty="0"/>
          </a:p>
          <a:p>
            <a:r>
              <a:rPr lang="en-US" dirty="0">
                <a:hlinkClick r:id="rId5"/>
              </a:rPr>
              <a:t>Simon Sinek – why leaders eat last</a:t>
            </a:r>
            <a:endParaRPr lang="en-US" dirty="0"/>
          </a:p>
          <a:p>
            <a:r>
              <a:rPr lang="en-US" dirty="0">
                <a:hlinkClick r:id="rId6"/>
              </a:rPr>
              <a:t>What motivates gambling behavior? Insight into dopamine's role</a:t>
            </a:r>
            <a:endParaRPr lang="en-US" dirty="0"/>
          </a:p>
          <a:p>
            <a:r>
              <a:rPr lang="en-US" dirty="0">
                <a:hlinkClick r:id="rId7"/>
              </a:rPr>
              <a:t>Dopamine’s role in reward</a:t>
            </a:r>
            <a:endParaRPr lang="en-US" dirty="0"/>
          </a:p>
          <a:p>
            <a:r>
              <a:rPr lang="en-US" dirty="0">
                <a:hlinkClick r:id="rId8"/>
              </a:rPr>
              <a:t>Constitution of World Health Organization  (definition of “health”)</a:t>
            </a:r>
            <a:endParaRPr lang="en-US" dirty="0"/>
          </a:p>
          <a:p>
            <a:r>
              <a:rPr lang="en-US" dirty="0">
                <a:hlinkClick r:id="rId9"/>
              </a:rPr>
              <a:t>How to increase serotonin in the human brain without drugs</a:t>
            </a:r>
            <a:endParaRPr lang="en-US" dirty="0"/>
          </a:p>
          <a:p>
            <a:r>
              <a:rPr lang="en-US" u="sng" dirty="0">
                <a:hlinkClick r:id="rId10"/>
              </a:rPr>
              <a:t>Overcoming hopelessness | Nick Vujicic | TEDxNoviSad</a:t>
            </a:r>
            <a:endParaRPr lang="en-US" u="sng" dirty="0"/>
          </a:p>
          <a:p>
            <a:r>
              <a:rPr lang="en-US" dirty="0">
                <a:hlinkClick r:id="rId11"/>
              </a:rPr>
              <a:t>Jordan B Peterson on 12 Rules for Life</a:t>
            </a:r>
            <a:endParaRPr lang="en-US" dirty="0"/>
          </a:p>
          <a:p>
            <a:r>
              <a:rPr lang="en-US" dirty="0">
                <a:hlinkClick r:id="rId12"/>
              </a:rPr>
              <a:t>The happy secret to better work</a:t>
            </a:r>
            <a:endParaRPr lang="en-US" dirty="0"/>
          </a:p>
          <a:p>
            <a:r>
              <a:rPr lang="en-US" dirty="0">
                <a:hlinkClick r:id="rId13"/>
              </a:rPr>
              <a:t>Dereflection – the problem when you focus too much on yourself (in German)</a:t>
            </a:r>
            <a:endParaRPr lang="en-US" dirty="0"/>
          </a:p>
          <a:p>
            <a:r>
              <a:rPr lang="en-US" dirty="0">
                <a:hlinkClick r:id="rId14"/>
              </a:rPr>
              <a:t>Can Seeking Happiness Make People Happy? Paradoxical Effects of Valuing Happiness </a:t>
            </a:r>
            <a:endParaRPr lang="en-US" dirty="0"/>
          </a:p>
          <a:p>
            <a:r>
              <a:rPr lang="en-US" dirty="0">
                <a:hlinkClick r:id="rId15"/>
              </a:rPr>
              <a:t>Career Satisfaction </a:t>
            </a:r>
            <a:endParaRPr lang="en-US" dirty="0"/>
          </a:p>
          <a:p>
            <a:r>
              <a:rPr lang="bg" dirty="0">
                <a:hlinkClick r:id="rId16"/>
              </a:rPr>
              <a:t>Смисъл, мотивация, </a:t>
            </a:r>
            <a:r>
              <a:rPr lang="en-US" dirty="0">
                <a:hlinkClick r:id="rId16"/>
              </a:rPr>
              <a:t>values (Bulgarian) </a:t>
            </a:r>
            <a:endParaRPr lang="en-US" dirty="0"/>
          </a:p>
        </p:txBody>
      </p:sp>
    </p:spTree>
    <p:extLst>
      <p:ext uri="{BB962C8B-B14F-4D97-AF65-F5344CB8AC3E}">
        <p14:creationId xmlns:p14="http://schemas.microsoft.com/office/powerpoint/2010/main" val="25687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1"/>
          <p:cNvPicPr preferRelativeResize="0">
            <a:picLocks noChangeAspect="1"/>
          </p:cNvPicPr>
          <p:nvPr/>
        </p:nvPicPr>
        <p:blipFill>
          <a:blip r:embed="rId3">
            <a:alphaModFix/>
          </a:blip>
          <a:stretch>
            <a:fillRect/>
          </a:stretch>
        </p:blipFill>
        <p:spPr>
          <a:xfrm>
            <a:off x="0" y="-3072167"/>
            <a:ext cx="9144001" cy="13752578"/>
          </a:xfrm>
          <a:prstGeom prst="rect">
            <a:avLst/>
          </a:prstGeom>
          <a:noFill/>
          <a:ln>
            <a:noFill/>
          </a:ln>
        </p:spPr>
      </p:pic>
    </p:spTree>
    <p:extLst>
      <p:ext uri="{BB962C8B-B14F-4D97-AF65-F5344CB8AC3E}">
        <p14:creationId xmlns:p14="http://schemas.microsoft.com/office/powerpoint/2010/main" val="1508291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3"/>
          <p:cNvSpPr txBox="1">
            <a:spLocks noGrp="1"/>
          </p:cNvSpPr>
          <p:nvPr>
            <p:ph type="title"/>
          </p:nvPr>
        </p:nvSpPr>
        <p:spPr>
          <a:xfrm>
            <a:off x="311700" y="228540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Money = Happiness ?</a:t>
            </a:r>
            <a:endParaRPr/>
          </a:p>
        </p:txBody>
      </p:sp>
    </p:spTree>
    <p:extLst>
      <p:ext uri="{BB962C8B-B14F-4D97-AF65-F5344CB8AC3E}">
        <p14:creationId xmlns:p14="http://schemas.microsoft.com/office/powerpoint/2010/main" val="3579332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8"/>
          <p:cNvPicPr preferRelativeResize="0"/>
          <p:nvPr/>
        </p:nvPicPr>
        <p:blipFill>
          <a:blip r:embed="rId3">
            <a:alphaModFix/>
          </a:blip>
          <a:stretch>
            <a:fillRect/>
          </a:stretch>
        </p:blipFill>
        <p:spPr>
          <a:xfrm>
            <a:off x="1256485" y="0"/>
            <a:ext cx="6631029" cy="5143500"/>
          </a:xfrm>
          <a:prstGeom prst="rect">
            <a:avLst/>
          </a:prstGeom>
          <a:noFill/>
          <a:ln>
            <a:noFill/>
          </a:ln>
        </p:spPr>
      </p:pic>
    </p:spTree>
    <p:extLst>
      <p:ext uri="{BB962C8B-B14F-4D97-AF65-F5344CB8AC3E}">
        <p14:creationId xmlns:p14="http://schemas.microsoft.com/office/powerpoint/2010/main" val="3425008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{D5A0E780-AE1C-B545-A688-F08A2B791DD9}tf10001121</Template>
  <TotalTime>6403</TotalTime>
  <Words>2881</Words>
  <Application>Microsoft Macintosh PowerPoint</Application>
  <PresentationFormat>On-screen Show (16:9)</PresentationFormat>
  <Paragraphs>412</Paragraphs>
  <Slides>63</Slides>
  <Notes>59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Calibri Light</vt:lpstr>
      <vt:lpstr>Office Theme</vt:lpstr>
      <vt:lpstr>Debugging Happiness</vt:lpstr>
      <vt:lpstr>Bulgaria ranked #105 happiest nation</vt:lpstr>
      <vt:lpstr>What is happiness?</vt:lpstr>
      <vt:lpstr>PowerPoint Presentation</vt:lpstr>
      <vt:lpstr>PowerPoint Presentation</vt:lpstr>
      <vt:lpstr>PowerPoint Presentation</vt:lpstr>
      <vt:lpstr>PowerPoint Presentation</vt:lpstr>
      <vt:lpstr>Money = Happiness ?</vt:lpstr>
      <vt:lpstr>PowerPoint Presentation</vt:lpstr>
      <vt:lpstr>We always want more</vt:lpstr>
      <vt:lpstr>PowerPoint Presentation</vt:lpstr>
      <vt:lpstr>Money, drugs, sex, alcohol, pornography, fame, fortune</vt:lpstr>
      <vt:lpstr>Temporary joy != happiness.</vt:lpstr>
      <vt:lpstr>What have I learned so far?</vt:lpstr>
      <vt:lpstr>Nothing</vt:lpstr>
      <vt:lpstr>bg-mama.com</vt:lpstr>
      <vt:lpstr>PowerPoint Presentation</vt:lpstr>
      <vt:lpstr>Happiness requires wisdom</vt:lpstr>
      <vt:lpstr>PowerPoint Presentation</vt:lpstr>
      <vt:lpstr>Clusters of data and criteria</vt:lpstr>
      <vt:lpstr>Before we start</vt:lpstr>
      <vt:lpstr>PowerPoint Presentation</vt:lpstr>
      <vt:lpstr>What is happiness</vt:lpstr>
      <vt:lpstr>What happens in our body</vt:lpstr>
      <vt:lpstr>PowerPoint Presentation</vt:lpstr>
      <vt:lpstr>Endorphins</vt:lpstr>
      <vt:lpstr>Dopamine</vt:lpstr>
      <vt:lpstr>The Power of Gratitude</vt:lpstr>
      <vt:lpstr>Oxytocin</vt:lpstr>
      <vt:lpstr>Serotonin</vt:lpstr>
      <vt:lpstr>Vitamin D3: too much detail</vt:lpstr>
      <vt:lpstr>我不明白</vt:lpstr>
      <vt:lpstr>PowerPoint Presentation</vt:lpstr>
      <vt:lpstr>PowerPoint Presentation</vt:lpstr>
      <vt:lpstr>What is health?</vt:lpstr>
      <vt:lpstr>19th Century</vt:lpstr>
      <vt:lpstr>1946</vt:lpstr>
      <vt:lpstr>PowerPoint Presentation</vt:lpstr>
      <vt:lpstr>External vs. internal happiness</vt:lpstr>
      <vt:lpstr>Values</vt:lpstr>
      <vt:lpstr>The three Viennese schools of psychology</vt:lpstr>
      <vt:lpstr>Values</vt:lpstr>
      <vt:lpstr>PowerPoint Presentation</vt:lpstr>
      <vt:lpstr>Values</vt:lpstr>
      <vt:lpstr>PowerPoint Presentation</vt:lpstr>
      <vt:lpstr>Values</vt:lpstr>
      <vt:lpstr>PowerPoint Presentation</vt:lpstr>
      <vt:lpstr>PowerPoint Presentation</vt:lpstr>
      <vt:lpstr>PowerPoint Presentation</vt:lpstr>
      <vt:lpstr>PowerPoint Presentation</vt:lpstr>
      <vt:lpstr>The Flow</vt:lpstr>
      <vt:lpstr>The Flow: tips</vt:lpstr>
      <vt:lpstr>Does happiness make me a better person? </vt:lpstr>
      <vt:lpstr>Can happiness be bad? </vt:lpstr>
      <vt:lpstr>PowerPoint Presentation</vt:lpstr>
      <vt:lpstr>Happiness can be exhausting</vt:lpstr>
      <vt:lpstr>Bulgaria ranked #105 happiest nation</vt:lpstr>
      <vt:lpstr>The fix</vt:lpstr>
      <vt:lpstr>Action</vt:lpstr>
      <vt:lpstr>PowerPoint Presentation</vt:lpstr>
      <vt:lpstr>Thank You!</vt:lpstr>
      <vt:lpstr>PowerPoint Presentation</vt:lpstr>
      <vt:lpstr>Stuff to watch / read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Rumen Hristov Burov</dc:creator>
  <cp:lastModifiedBy>Rumen Hristov Burov</cp:lastModifiedBy>
  <cp:revision>170</cp:revision>
  <cp:lastPrinted>2018-09-18T13:01:17Z</cp:lastPrinted>
  <dcterms:created xsi:type="dcterms:W3CDTF">2018-08-19T07:23:05Z</dcterms:created>
  <dcterms:modified xsi:type="dcterms:W3CDTF">2018-09-18T13:06:39Z</dcterms:modified>
</cp:coreProperties>
</file>